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3" r:id="rId2"/>
  </p:sldMasterIdLst>
  <p:notesMasterIdLst>
    <p:notesMasterId r:id="rId4"/>
  </p:notesMasterIdLst>
  <p:handoutMasterIdLst>
    <p:handoutMasterId r:id="rId5"/>
  </p:handoutMasterIdLst>
  <p:sldIdLst>
    <p:sldId id="258" r:id="rId3"/>
  </p:sldIdLst>
  <p:sldSz cx="43891200" cy="329184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18">
          <p15:clr>
            <a:srgbClr val="A4A3A4"/>
          </p15:clr>
        </p15:guide>
        <p15:guide id="2" orient="horz" pos="288">
          <p15:clr>
            <a:srgbClr val="A4A3A4"/>
          </p15:clr>
        </p15:guide>
        <p15:guide id="3" orient="horz" pos="20160">
          <p15:clr>
            <a:srgbClr val="A4A3A4"/>
          </p15:clr>
        </p15:guide>
        <p15:guide id="4" orient="horz">
          <p15:clr>
            <a:srgbClr val="A4A3A4"/>
          </p15:clr>
        </p15:guide>
        <p15:guide id="5" pos="264" userDrawn="1">
          <p15:clr>
            <a:srgbClr val="A4A3A4"/>
          </p15:clr>
        </p15:guide>
        <p15:guide id="6" pos="2738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4650" autoAdjust="0"/>
  </p:normalViewPr>
  <p:slideViewPr>
    <p:cSldViewPr snapToGrid="0" snapToObjects="1" showGuides="1">
      <p:cViewPr>
        <p:scale>
          <a:sx n="29" d="100"/>
          <a:sy n="29" d="100"/>
        </p:scale>
        <p:origin x="1400" y="-40"/>
      </p:cViewPr>
      <p:guideLst>
        <p:guide orient="horz" pos="3318"/>
        <p:guide orient="horz" pos="288"/>
        <p:guide orient="horz" pos="20160"/>
        <p:guide orient="horz"/>
        <p:guide pos="264"/>
        <p:guide pos="27384"/>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4/8/24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4/8/24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36x48 templat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l">
              <a:buClr>
                <a:schemeClr val="accent1"/>
              </a:buClr>
              <a:buSzPct val="100000"/>
              <a:buFont typeface="Wingdings" pitchFamily="2" charset="2"/>
              <a:buNone/>
              <a:defRPr sz="3700" b="1" u="sng" baseline="0">
                <a:solidFill>
                  <a:schemeClr val="accent1"/>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127915"/>
            <a:ext cx="31998968" cy="1280160"/>
          </a:xfrm>
          <a:prstGeom prst="rect">
            <a:avLst/>
          </a:prstGeom>
        </p:spPr>
        <p:txBody>
          <a:bodyPr>
            <a:normAutofit/>
          </a:bodyPr>
          <a:lstStyle>
            <a:lvl1pPr marL="0" indent="0" algn="ctr">
              <a:buFontTx/>
              <a:buNone/>
              <a:defRPr sz="54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1847755"/>
            <a:ext cx="31998968" cy="1280160"/>
          </a:xfrm>
          <a:prstGeom prst="rect">
            <a:avLst/>
          </a:prstGeom>
        </p:spPr>
        <p:txBody>
          <a:bodyPr anchor="t" anchorCtr="1">
            <a:normAutofit/>
          </a:bodyPr>
          <a:lstStyle>
            <a:lvl1pPr marL="0" indent="0" algn="ctr">
              <a:buFontTx/>
              <a:buNone/>
              <a:defRPr sz="8000">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209781"/>
            <a:ext cx="31998968" cy="1637973"/>
          </a:xfrm>
          <a:prstGeom prst="rect">
            <a:avLst/>
          </a:prstGeom>
        </p:spPr>
        <p:txBody>
          <a:bodyPr anchor="t" anchorCtr="1">
            <a:normAutofit/>
          </a:bodyPr>
          <a:lstStyle>
            <a:lvl1pPr marL="0" indent="0" algn="ctr">
              <a:buFontTx/>
              <a:buNone/>
              <a:defRPr sz="9600" b="1">
                <a:solidFill>
                  <a:schemeClr val="bg1"/>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9674" y="6378481"/>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77827"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77825" y="14212513"/>
            <a:ext cx="10050462"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460161"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460162" y="5548749"/>
            <a:ext cx="10048875"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2385343" y="6378481"/>
            <a:ext cx="10048874"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2377404" y="5548749"/>
            <a:ext cx="10058400" cy="754045"/>
          </a:xfrm>
          <a:prstGeom prst="rect">
            <a:avLst/>
          </a:prstGeom>
          <a:noFill/>
        </p:spPr>
        <p:txBody>
          <a:bodyPr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3390292" y="5548749"/>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3390292" y="6378481"/>
            <a:ext cx="10047018"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3390292" y="14272738"/>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3390292" y="15011402"/>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3390292" y="25679401"/>
            <a:ext cx="10047018"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3390292" y="26433446"/>
            <a:ext cx="10052050"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59674" y="14951552"/>
            <a:ext cx="10056813" cy="846363"/>
          </a:xfrm>
          <a:prstGeom prst="rect">
            <a:avLst/>
          </a:prstGeom>
        </p:spPr>
        <p:txBody>
          <a:bodyPr wrap="square" lIns="228589" tIns="228589" rIns="228589" bIns="228589">
            <a:spAutoFit/>
          </a:bodyPr>
          <a:lstStyle>
            <a:lvl1pPr marL="0" indent="0">
              <a:buNone/>
              <a:defRPr sz="2500">
                <a:solidFill>
                  <a:schemeClr val="accent5">
                    <a:lumMod val="50000"/>
                  </a:schemeClr>
                </a:solidFill>
                <a:latin typeface="Times New Roman" pitchFamily="18" charset="0"/>
                <a:cs typeface="Times New Roman"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932593" y="3383947"/>
            <a:ext cx="31998968"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932593" y="2103787"/>
            <a:ext cx="31998968" cy="12801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932593" y="465813"/>
            <a:ext cx="31998968" cy="163797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438864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6598284-F28D-A64F-83EE-A86CA6EC938B}"/>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A8CE8E3-AE08-7141-8144-8FB830A2D4B4}"/>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Table 2">
            <a:extLst>
              <a:ext uri="{FF2B5EF4-FFF2-40B4-BE49-F238E27FC236}">
                <a16:creationId xmlns:a16="http://schemas.microsoft.com/office/drawing/2014/main" id="{AF9AA5EE-77AD-9645-B396-F73887C4B6FD}"/>
              </a:ext>
            </a:extLst>
          </p:cNvPr>
          <p:cNvGraphicFramePr>
            <a:graphicFrameLocks noGrp="1"/>
          </p:cNvGraphicFramePr>
          <p:nvPr userDrawn="1">
            <p:extLst>
              <p:ext uri="{D42A27DB-BD31-4B8C-83A1-F6EECF244321}">
                <p14:modId xmlns:p14="http://schemas.microsoft.com/office/powerpoint/2010/main" val="846862511"/>
              </p:ext>
            </p:extLst>
          </p:nvPr>
        </p:nvGraphicFramePr>
        <p:xfrm>
          <a:off x="-10611120" y="14098"/>
          <a:ext cx="9776869" cy="32679220"/>
        </p:xfrm>
        <a:graphic>
          <a:graphicData uri="http://schemas.openxmlformats.org/drawingml/2006/table">
            <a:tbl>
              <a:tblPr firstRow="1" bandRow="1">
                <a:tableStyleId>{5C22544A-7EE6-4342-B048-85BDC9FD1C3A}</a:tableStyleId>
              </a:tblPr>
              <a:tblGrid>
                <a:gridCol w="4192245">
                  <a:extLst>
                    <a:ext uri="{9D8B030D-6E8A-4147-A177-3AD203B41FA5}">
                      <a16:colId xmlns:a16="http://schemas.microsoft.com/office/drawing/2014/main" val="20000"/>
                    </a:ext>
                  </a:extLst>
                </a:gridCol>
                <a:gridCol w="5584624">
                  <a:extLst>
                    <a:ext uri="{9D8B030D-6E8A-4147-A177-3AD203B41FA5}">
                      <a16:colId xmlns:a16="http://schemas.microsoft.com/office/drawing/2014/main" val="20001"/>
                    </a:ext>
                  </a:extLst>
                </a:gridCol>
              </a:tblGrid>
              <a:tr h="132911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206624">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72417">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82880" marT="137160">
                    <a:solidFill>
                      <a:srgbClr val="010101"/>
                    </a:solidFill>
                  </a:tcPr>
                </a:tc>
                <a:extLst>
                  <a:ext uri="{0D108BD9-81ED-4DB2-BD59-A6C34878D82A}">
                    <a16:rowId xmlns:a16="http://schemas.microsoft.com/office/drawing/2014/main" val="10008"/>
                  </a:ext>
                </a:extLst>
              </a:tr>
              <a:tr h="4288692">
                <a:tc>
                  <a:txBody>
                    <a:bodyPr/>
                    <a:lstStyle/>
                    <a:p>
                      <a:endParaRPr lang="en-US" sz="2000" dirty="0">
                        <a:solidFill>
                          <a:srgbClr val="1F3A4E"/>
                        </a:solidFill>
                      </a:endParaRPr>
                    </a:p>
                  </a:txBody>
                  <a:tcPr>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40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180052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824339">
                <a:tc>
                  <a:txBody>
                    <a:bodyPr/>
                    <a:lstStyle/>
                    <a:p>
                      <a:endParaRPr lang="en-US" sz="2000" dirty="0">
                        <a:solidFill>
                          <a:srgbClr val="1F3A4E"/>
                        </a:solidFill>
                      </a:endParaRPr>
                    </a:p>
                  </a:txBody>
                  <a:tcPr>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3519135">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7765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9317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8027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872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6338BD29-2BD7-AB47-B9B8-5033641D7C2D}"/>
              </a:ext>
            </a:extLst>
          </p:cNvPr>
          <p:cNvGraphicFramePr>
            <a:graphicFrameLocks noGrp="1"/>
          </p:cNvGraphicFramePr>
          <p:nvPr userDrawn="1">
            <p:extLst>
              <p:ext uri="{D42A27DB-BD31-4B8C-83A1-F6EECF244321}">
                <p14:modId xmlns:p14="http://schemas.microsoft.com/office/powerpoint/2010/main" val="336852881"/>
              </p:ext>
            </p:extLst>
          </p:nvPr>
        </p:nvGraphicFramePr>
        <p:xfrm>
          <a:off x="44695229" y="-84749"/>
          <a:ext cx="9430188" cy="33075070"/>
        </p:xfrm>
        <a:graphic>
          <a:graphicData uri="http://schemas.openxmlformats.org/drawingml/2006/table">
            <a:tbl>
              <a:tblPr firstRow="1" bandRow="1">
                <a:tableStyleId>{5C22544A-7EE6-4342-B048-85BDC9FD1C3A}</a:tableStyleId>
              </a:tblPr>
              <a:tblGrid>
                <a:gridCol w="3343835">
                  <a:extLst>
                    <a:ext uri="{9D8B030D-6E8A-4147-A177-3AD203B41FA5}">
                      <a16:colId xmlns:a16="http://schemas.microsoft.com/office/drawing/2014/main" val="20000"/>
                    </a:ext>
                  </a:extLst>
                </a:gridCol>
                <a:gridCol w="1381559">
                  <a:extLst>
                    <a:ext uri="{9D8B030D-6E8A-4147-A177-3AD203B41FA5}">
                      <a16:colId xmlns:a16="http://schemas.microsoft.com/office/drawing/2014/main" val="997673227"/>
                    </a:ext>
                  </a:extLst>
                </a:gridCol>
                <a:gridCol w="4704794">
                  <a:extLst>
                    <a:ext uri="{9D8B030D-6E8A-4147-A177-3AD203B41FA5}">
                      <a16:colId xmlns:a16="http://schemas.microsoft.com/office/drawing/2014/main" val="4164475170"/>
                    </a:ext>
                  </a:extLst>
                </a:gridCol>
              </a:tblGrid>
              <a:tr h="1756432">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000" b="0" spc="600" dirty="0">
                          <a:solidFill>
                            <a:srgbClr val="1F3A4E"/>
                          </a:solidFill>
                          <a:latin typeface="Arial Black" panose="020B0A04020102020204" pitchFamily="34" charset="0"/>
                        </a:rPr>
                        <a:t>QUICK START GUIDE</a:t>
                      </a:r>
                      <a:br>
                        <a:rPr lang="en-US" sz="40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4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563101">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67719">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u="sng" dirty="0">
                        <a:solidFill>
                          <a:srgbClr val="FFC000"/>
                        </a:solidFill>
                      </a:endParaRPr>
                    </a:p>
                  </a:txBody>
                  <a:tcPr marL="182880" marT="137160">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7707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2888327">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8142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hMerge="1">
                  <a:txBody>
                    <a:bodyPr/>
                    <a:lstStyle/>
                    <a:p>
                      <a:endParaRPr lang="en-US"/>
                    </a:p>
                  </a:txBody>
                  <a:tcPr/>
                </a:tc>
                <a:tc>
                  <a:txBody>
                    <a:bodyPr/>
                    <a:lstStyle/>
                    <a:p>
                      <a:pPr algn="ctr"/>
                      <a:r>
                        <a:rPr lang="en-US" sz="115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5674009">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54778">
                <a:tc gridSpan="3">
                  <a:txBody>
                    <a:bodyPr/>
                    <a:lstStyle/>
                    <a:p>
                      <a:endParaRPr lang="en-US" sz="2400" dirty="0">
                        <a:solidFill>
                          <a:srgbClr val="1F3A4E"/>
                        </a:solidFill>
                      </a:endParaRPr>
                    </a:p>
                  </a:txBody>
                  <a:tcPr marL="182880" marT="137160">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212204">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82880" marT="137160">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
        <p:nvSpPr>
          <p:cNvPr id="35" name="Text Box 14">
            <a:extLst>
              <a:ext uri="{FF2B5EF4-FFF2-40B4-BE49-F238E27FC236}">
                <a16:creationId xmlns:a16="http://schemas.microsoft.com/office/drawing/2014/main" id="{3FFCB1CF-053D-954E-8947-A06DFECB49EC}"/>
              </a:ext>
            </a:extLst>
          </p:cNvPr>
          <p:cNvSpPr txBox="1">
            <a:spLocks noChangeArrowheads="1"/>
          </p:cNvSpPr>
          <p:nvPr userDrawn="1"/>
        </p:nvSpPr>
        <p:spPr bwMode="auto">
          <a:xfrm>
            <a:off x="1128393" y="31971938"/>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B91B61-1BF7-CF4F-A115-F49A79331A94}"/>
              </a:ext>
            </a:extLst>
          </p:cNvPr>
          <p:cNvSpPr/>
          <p:nvPr userDrawn="1"/>
        </p:nvSpPr>
        <p:spPr>
          <a:xfrm rot="10800000">
            <a:off x="0" y="31365486"/>
            <a:ext cx="43891200" cy="15497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3DC4674-0CF7-354A-A116-FE36983B2F8A}"/>
              </a:ext>
            </a:extLst>
          </p:cNvPr>
          <p:cNvSpPr/>
          <p:nvPr userDrawn="1"/>
        </p:nvSpPr>
        <p:spPr>
          <a:xfrm>
            <a:off x="0" y="1"/>
            <a:ext cx="43891200" cy="449275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Box 14">
            <a:extLst>
              <a:ext uri="{FF2B5EF4-FFF2-40B4-BE49-F238E27FC236}">
                <a16:creationId xmlns:a16="http://schemas.microsoft.com/office/drawing/2014/main" id="{DE33BC39-810B-224F-8803-2E61979327C9}"/>
              </a:ext>
            </a:extLst>
          </p:cNvPr>
          <p:cNvSpPr txBox="1">
            <a:spLocks noChangeArrowheads="1"/>
          </p:cNvSpPr>
          <p:nvPr userDrawn="1"/>
        </p:nvSpPr>
        <p:spPr bwMode="auto">
          <a:xfrm>
            <a:off x="1128393" y="31971938"/>
            <a:ext cx="2514600" cy="336819"/>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500" b="1" dirty="0">
                <a:solidFill>
                  <a:schemeClr val="bg1">
                    <a:lumMod val="75000"/>
                  </a:schemeClr>
                </a:solidFill>
                <a:latin typeface="Arial" charset="0"/>
              </a:rPr>
              <a:t>RESEARCH POSTER PRESENTATION DESIGN © 2015</a:t>
            </a:r>
          </a:p>
          <a:p>
            <a:pPr eaLnBrk="0" hangingPunct="0">
              <a:lnSpc>
                <a:spcPct val="65000"/>
              </a:lnSpc>
              <a:spcBef>
                <a:spcPct val="50000"/>
              </a:spcBef>
              <a:defRPr/>
            </a:pPr>
            <a:r>
              <a:rPr lang="en-US" sz="1100" b="1" dirty="0">
                <a:solidFill>
                  <a:schemeClr val="bg1">
                    <a:lumMod val="75000"/>
                  </a:schemeClr>
                </a:solidFill>
                <a:latin typeface="Arial" charset="0"/>
              </a:rPr>
              <a:t>www.PosterPresentations.com</a:t>
            </a:r>
          </a:p>
        </p:txBody>
      </p:sp>
      <p:sp>
        <p:nvSpPr>
          <p:cNvPr id="8" name="Text Placeholder 3">
            <a:extLst>
              <a:ext uri="{FF2B5EF4-FFF2-40B4-BE49-F238E27FC236}">
                <a16:creationId xmlns:a16="http://schemas.microsoft.com/office/drawing/2014/main" id="{5DD732AC-3E9E-AA4A-B182-B91BD39117A4}"/>
              </a:ext>
            </a:extLst>
          </p:cNvPr>
          <p:cNvSpPr txBox="1">
            <a:spLocks/>
          </p:cNvSpPr>
          <p:nvPr userDrawn="1"/>
        </p:nvSpPr>
        <p:spPr>
          <a:xfrm>
            <a:off x="459674" y="6378481"/>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endParaRPr lang="en-US" dirty="0"/>
          </a:p>
        </p:txBody>
      </p:sp>
      <p:sp>
        <p:nvSpPr>
          <p:cNvPr id="9" name="Text Placeholder 5">
            <a:extLst>
              <a:ext uri="{FF2B5EF4-FFF2-40B4-BE49-F238E27FC236}">
                <a16:creationId xmlns:a16="http://schemas.microsoft.com/office/drawing/2014/main" id="{609F4039-E820-734C-ADDF-D84CC5DAE2AE}"/>
              </a:ext>
            </a:extLst>
          </p:cNvPr>
          <p:cNvSpPr txBox="1">
            <a:spLocks/>
          </p:cNvSpPr>
          <p:nvPr userDrawn="1"/>
        </p:nvSpPr>
        <p:spPr>
          <a:xfrm>
            <a:off x="477827" y="554874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INTRODUCTION or ABSTRACT</a:t>
            </a:r>
            <a:endParaRPr lang="en-US" dirty="0"/>
          </a:p>
        </p:txBody>
      </p:sp>
      <p:sp>
        <p:nvSpPr>
          <p:cNvPr id="11" name="Text Placeholder 5">
            <a:extLst>
              <a:ext uri="{FF2B5EF4-FFF2-40B4-BE49-F238E27FC236}">
                <a16:creationId xmlns:a16="http://schemas.microsoft.com/office/drawing/2014/main" id="{9E0C7155-99EC-7148-984A-9AED97984EBE}"/>
              </a:ext>
            </a:extLst>
          </p:cNvPr>
          <p:cNvSpPr txBox="1">
            <a:spLocks/>
          </p:cNvSpPr>
          <p:nvPr userDrawn="1"/>
        </p:nvSpPr>
        <p:spPr>
          <a:xfrm>
            <a:off x="477825" y="14212513"/>
            <a:ext cx="10050462"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OBJECTIVES</a:t>
            </a:r>
            <a:endParaRPr lang="en-US" dirty="0"/>
          </a:p>
        </p:txBody>
      </p:sp>
      <p:sp>
        <p:nvSpPr>
          <p:cNvPr id="12" name="Text Placeholder 3">
            <a:extLst>
              <a:ext uri="{FF2B5EF4-FFF2-40B4-BE49-F238E27FC236}">
                <a16:creationId xmlns:a16="http://schemas.microsoft.com/office/drawing/2014/main" id="{FD6EF4D6-BCDF-0E4D-8328-4D5259E0E1AF}"/>
              </a:ext>
            </a:extLst>
          </p:cNvPr>
          <p:cNvSpPr txBox="1">
            <a:spLocks/>
          </p:cNvSpPr>
          <p:nvPr userDrawn="1"/>
        </p:nvSpPr>
        <p:spPr>
          <a:xfrm>
            <a:off x="11460161" y="6378481"/>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endParaRPr lang="en-US" dirty="0"/>
          </a:p>
        </p:txBody>
      </p:sp>
      <p:sp>
        <p:nvSpPr>
          <p:cNvPr id="13" name="Text Placeholder 5">
            <a:extLst>
              <a:ext uri="{FF2B5EF4-FFF2-40B4-BE49-F238E27FC236}">
                <a16:creationId xmlns:a16="http://schemas.microsoft.com/office/drawing/2014/main" id="{F03D84C9-4789-2645-A0D4-1041D18D8A3D}"/>
              </a:ext>
            </a:extLst>
          </p:cNvPr>
          <p:cNvSpPr txBox="1">
            <a:spLocks/>
          </p:cNvSpPr>
          <p:nvPr userDrawn="1"/>
        </p:nvSpPr>
        <p:spPr>
          <a:xfrm>
            <a:off x="11460162" y="554874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MATERIALS &amp; METHODS</a:t>
            </a:r>
            <a:endParaRPr lang="en-US" dirty="0"/>
          </a:p>
        </p:txBody>
      </p:sp>
      <p:sp>
        <p:nvSpPr>
          <p:cNvPr id="14" name="Text Placeholder 3">
            <a:extLst>
              <a:ext uri="{FF2B5EF4-FFF2-40B4-BE49-F238E27FC236}">
                <a16:creationId xmlns:a16="http://schemas.microsoft.com/office/drawing/2014/main" id="{48B0F29A-1496-164F-B7A8-A71F3831EAD6}"/>
              </a:ext>
            </a:extLst>
          </p:cNvPr>
          <p:cNvSpPr txBox="1">
            <a:spLocks/>
          </p:cNvSpPr>
          <p:nvPr userDrawn="1"/>
        </p:nvSpPr>
        <p:spPr>
          <a:xfrm>
            <a:off x="22385343" y="6378481"/>
            <a:ext cx="10048874"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endParaRPr lang="en-US" dirty="0"/>
          </a:p>
        </p:txBody>
      </p:sp>
      <p:sp>
        <p:nvSpPr>
          <p:cNvPr id="15" name="Text Placeholder 5">
            <a:extLst>
              <a:ext uri="{FF2B5EF4-FFF2-40B4-BE49-F238E27FC236}">
                <a16:creationId xmlns:a16="http://schemas.microsoft.com/office/drawing/2014/main" id="{F8EF562C-EBD7-054A-A2AC-2878C2B07911}"/>
              </a:ext>
            </a:extLst>
          </p:cNvPr>
          <p:cNvSpPr txBox="1">
            <a:spLocks/>
          </p:cNvSpPr>
          <p:nvPr userDrawn="1"/>
        </p:nvSpPr>
        <p:spPr>
          <a:xfrm>
            <a:off x="22377404" y="5548749"/>
            <a:ext cx="10058400"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RESULTS</a:t>
            </a:r>
            <a:endParaRPr lang="en-US" dirty="0"/>
          </a:p>
        </p:txBody>
      </p:sp>
      <p:sp>
        <p:nvSpPr>
          <p:cNvPr id="16" name="Text Placeholder 5">
            <a:extLst>
              <a:ext uri="{FF2B5EF4-FFF2-40B4-BE49-F238E27FC236}">
                <a16:creationId xmlns:a16="http://schemas.microsoft.com/office/drawing/2014/main" id="{6EBFD6E6-D930-EE40-8FC7-D76AF1D0E745}"/>
              </a:ext>
            </a:extLst>
          </p:cNvPr>
          <p:cNvSpPr txBox="1">
            <a:spLocks/>
          </p:cNvSpPr>
          <p:nvPr userDrawn="1"/>
        </p:nvSpPr>
        <p:spPr>
          <a:xfrm>
            <a:off x="33390292" y="5548749"/>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CONCLUSIONS</a:t>
            </a:r>
            <a:endParaRPr lang="en-US" dirty="0"/>
          </a:p>
        </p:txBody>
      </p:sp>
      <p:sp>
        <p:nvSpPr>
          <p:cNvPr id="17" name="Text Placeholder 3">
            <a:extLst>
              <a:ext uri="{FF2B5EF4-FFF2-40B4-BE49-F238E27FC236}">
                <a16:creationId xmlns:a16="http://schemas.microsoft.com/office/drawing/2014/main" id="{802A46EB-776F-BF46-A88D-CF9AB67DA71E}"/>
              </a:ext>
            </a:extLst>
          </p:cNvPr>
          <p:cNvSpPr txBox="1">
            <a:spLocks/>
          </p:cNvSpPr>
          <p:nvPr userDrawn="1"/>
        </p:nvSpPr>
        <p:spPr>
          <a:xfrm>
            <a:off x="33390292" y="6378481"/>
            <a:ext cx="10047018"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endParaRPr lang="en-US" dirty="0"/>
          </a:p>
        </p:txBody>
      </p:sp>
      <p:sp>
        <p:nvSpPr>
          <p:cNvPr id="18" name="Text Placeholder 5">
            <a:extLst>
              <a:ext uri="{FF2B5EF4-FFF2-40B4-BE49-F238E27FC236}">
                <a16:creationId xmlns:a16="http://schemas.microsoft.com/office/drawing/2014/main" id="{25460E65-74E6-8846-A727-BB6BBAD071AE}"/>
              </a:ext>
            </a:extLst>
          </p:cNvPr>
          <p:cNvSpPr txBox="1">
            <a:spLocks/>
          </p:cNvSpPr>
          <p:nvPr userDrawn="1"/>
        </p:nvSpPr>
        <p:spPr>
          <a:xfrm>
            <a:off x="33390292" y="14272738"/>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REFERENCES</a:t>
            </a:r>
            <a:endParaRPr lang="en-US" dirty="0"/>
          </a:p>
        </p:txBody>
      </p:sp>
      <p:sp>
        <p:nvSpPr>
          <p:cNvPr id="19" name="Text Placeholder 3">
            <a:extLst>
              <a:ext uri="{FF2B5EF4-FFF2-40B4-BE49-F238E27FC236}">
                <a16:creationId xmlns:a16="http://schemas.microsoft.com/office/drawing/2014/main" id="{4F37FE17-0EC4-9F4C-9A7E-25D1C6169A89}"/>
              </a:ext>
            </a:extLst>
          </p:cNvPr>
          <p:cNvSpPr txBox="1">
            <a:spLocks/>
          </p:cNvSpPr>
          <p:nvPr userDrawn="1"/>
        </p:nvSpPr>
        <p:spPr>
          <a:xfrm>
            <a:off x="33390292" y="15011402"/>
            <a:ext cx="10052050"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endParaRPr lang="en-US" dirty="0"/>
          </a:p>
        </p:txBody>
      </p:sp>
      <p:sp>
        <p:nvSpPr>
          <p:cNvPr id="20" name="Text Placeholder 5">
            <a:extLst>
              <a:ext uri="{FF2B5EF4-FFF2-40B4-BE49-F238E27FC236}">
                <a16:creationId xmlns:a16="http://schemas.microsoft.com/office/drawing/2014/main" id="{99AB85CB-8CCD-D64F-BB54-7D62FBC4C219}"/>
              </a:ext>
            </a:extLst>
          </p:cNvPr>
          <p:cNvSpPr txBox="1">
            <a:spLocks/>
          </p:cNvSpPr>
          <p:nvPr userDrawn="1"/>
        </p:nvSpPr>
        <p:spPr>
          <a:xfrm>
            <a:off x="33390292" y="25679401"/>
            <a:ext cx="10047018"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to edit)  ACKNOWLEDGEMENTS or  CONTACT</a:t>
            </a:r>
            <a:endParaRPr lang="en-US" dirty="0"/>
          </a:p>
        </p:txBody>
      </p:sp>
      <p:sp>
        <p:nvSpPr>
          <p:cNvPr id="21" name="Text Placeholder 3">
            <a:extLst>
              <a:ext uri="{FF2B5EF4-FFF2-40B4-BE49-F238E27FC236}">
                <a16:creationId xmlns:a16="http://schemas.microsoft.com/office/drawing/2014/main" id="{13FCCE08-C822-FD48-95EB-FFA5C8601F56}"/>
              </a:ext>
            </a:extLst>
          </p:cNvPr>
          <p:cNvSpPr txBox="1">
            <a:spLocks/>
          </p:cNvSpPr>
          <p:nvPr userDrawn="1"/>
        </p:nvSpPr>
        <p:spPr>
          <a:xfrm>
            <a:off x="33390292" y="26433446"/>
            <a:ext cx="10052050"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endParaRPr lang="en-US" dirty="0"/>
          </a:p>
        </p:txBody>
      </p:sp>
      <p:sp>
        <p:nvSpPr>
          <p:cNvPr id="22" name="Text Placeholder 3">
            <a:extLst>
              <a:ext uri="{FF2B5EF4-FFF2-40B4-BE49-F238E27FC236}">
                <a16:creationId xmlns:a16="http://schemas.microsoft.com/office/drawing/2014/main" id="{84E05100-FF55-554B-9C62-0172D9F4627E}"/>
              </a:ext>
            </a:extLst>
          </p:cNvPr>
          <p:cNvSpPr txBox="1">
            <a:spLocks/>
          </p:cNvSpPr>
          <p:nvPr userDrawn="1"/>
        </p:nvSpPr>
        <p:spPr>
          <a:xfrm>
            <a:off x="459674" y="14951552"/>
            <a:ext cx="10056813" cy="846363"/>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Type in or paste your text here</a:t>
            </a:r>
            <a:endParaRPr lang="en-US" dirty="0"/>
          </a:p>
        </p:txBody>
      </p:sp>
      <p:sp>
        <p:nvSpPr>
          <p:cNvPr id="23" name="Text Placeholder 76">
            <a:extLst>
              <a:ext uri="{FF2B5EF4-FFF2-40B4-BE49-F238E27FC236}">
                <a16:creationId xmlns:a16="http://schemas.microsoft.com/office/drawing/2014/main" id="{0F455A0D-C545-4747-8E3B-634B87BC0696}"/>
              </a:ext>
            </a:extLst>
          </p:cNvPr>
          <p:cNvSpPr txBox="1">
            <a:spLocks/>
          </p:cNvSpPr>
          <p:nvPr userDrawn="1"/>
        </p:nvSpPr>
        <p:spPr>
          <a:xfrm>
            <a:off x="5932593" y="3127915"/>
            <a:ext cx="31998968" cy="1280160"/>
          </a:xfrm>
          <a:prstGeom prst="rect">
            <a:avLst/>
          </a:prstGeom>
        </p:spPr>
        <p:txBody>
          <a:bodyPr>
            <a:normAutofit/>
          </a:bodyPr>
          <a:lstStyle>
            <a:lvl1pPr marL="0" indent="0" algn="ctr" defTabSz="4388900" rtl="0" eaLnBrk="1" latinLnBrk="0" hangingPunct="1">
              <a:spcBef>
                <a:spcPct val="20000"/>
              </a:spcBef>
              <a:buFontTx/>
              <a:buNone/>
              <a:defRPr sz="54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affiliations</a:t>
            </a:r>
            <a:endParaRPr lang="en-US" dirty="0"/>
          </a:p>
        </p:txBody>
      </p:sp>
      <p:sp>
        <p:nvSpPr>
          <p:cNvPr id="24" name="Text Placeholder 76">
            <a:extLst>
              <a:ext uri="{FF2B5EF4-FFF2-40B4-BE49-F238E27FC236}">
                <a16:creationId xmlns:a16="http://schemas.microsoft.com/office/drawing/2014/main" id="{007FCA07-B2D2-8D4C-8FC8-0CA2ED81515C}"/>
              </a:ext>
            </a:extLst>
          </p:cNvPr>
          <p:cNvSpPr txBox="1">
            <a:spLocks/>
          </p:cNvSpPr>
          <p:nvPr userDrawn="1"/>
        </p:nvSpPr>
        <p:spPr>
          <a:xfrm>
            <a:off x="5932593" y="1847755"/>
            <a:ext cx="31998968" cy="1280160"/>
          </a:xfrm>
          <a:prstGeom prst="rect">
            <a:avLst/>
          </a:prstGeom>
        </p:spPr>
        <p:txBody>
          <a:bodyPr anchor="t" anchorCtr="1">
            <a:normAutofit lnSpcReduction="10000"/>
          </a:bodyPr>
          <a:lstStyle>
            <a:lvl1pPr marL="0" indent="0" algn="ctr" defTabSz="4388900" rtl="0" eaLnBrk="1" latinLnBrk="0" hangingPunct="1">
              <a:spcBef>
                <a:spcPct val="20000"/>
              </a:spcBef>
              <a:buFontTx/>
              <a:buNone/>
              <a:defRPr sz="8000"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authors</a:t>
            </a:r>
            <a:endParaRPr lang="en-US" dirty="0"/>
          </a:p>
        </p:txBody>
      </p:sp>
      <p:sp>
        <p:nvSpPr>
          <p:cNvPr id="25" name="Text Placeholder 76">
            <a:extLst>
              <a:ext uri="{FF2B5EF4-FFF2-40B4-BE49-F238E27FC236}">
                <a16:creationId xmlns:a16="http://schemas.microsoft.com/office/drawing/2014/main" id="{7C518942-3AE3-994C-8E67-4A9277D25E95}"/>
              </a:ext>
            </a:extLst>
          </p:cNvPr>
          <p:cNvSpPr txBox="1">
            <a:spLocks/>
          </p:cNvSpPr>
          <p:nvPr userDrawn="1"/>
        </p:nvSpPr>
        <p:spPr>
          <a:xfrm>
            <a:off x="5932593" y="209781"/>
            <a:ext cx="31998968" cy="1637973"/>
          </a:xfrm>
          <a:prstGeom prst="rect">
            <a:avLst/>
          </a:prstGeom>
        </p:spPr>
        <p:txBody>
          <a:bodyPr anchor="t" anchorCtr="1">
            <a:normAutofit/>
          </a:bodyPr>
          <a:lstStyle>
            <a:lvl1pPr marL="0" indent="0" algn="ctr" defTabSz="4388900" rtl="0" eaLnBrk="1" latinLnBrk="0" hangingPunct="1">
              <a:spcBef>
                <a:spcPct val="20000"/>
              </a:spcBef>
              <a:buFontTx/>
              <a:buNone/>
              <a:defRPr sz="9600" b="1" kern="1200">
                <a:solidFill>
                  <a:schemeClr val="bg1"/>
                </a:solidFill>
                <a:latin typeface="+mj-lt"/>
                <a:ea typeface="+mn-ea"/>
                <a:cs typeface="+mn-cs"/>
              </a:defRPr>
            </a:lvl1pPr>
            <a:lvl2pPr marL="3565982" indent="-1371531" algn="l" defTabSz="4388900" rtl="0" eaLnBrk="1" latinLnBrk="0" hangingPunct="1">
              <a:spcBef>
                <a:spcPct val="20000"/>
              </a:spcBef>
              <a:buFontTx/>
              <a:buNone/>
              <a:defRPr sz="7200" kern="1200">
                <a:solidFill>
                  <a:schemeClr val="tx1"/>
                </a:solidFill>
                <a:latin typeface="+mn-lt"/>
                <a:ea typeface="+mn-ea"/>
                <a:cs typeface="+mn-cs"/>
              </a:defRPr>
            </a:lvl2pPr>
            <a:lvl3pPr marL="5486126" indent="-1097226" algn="l" defTabSz="4388900" rtl="0" eaLnBrk="1" latinLnBrk="0" hangingPunct="1">
              <a:spcBef>
                <a:spcPct val="20000"/>
              </a:spcBef>
              <a:buFontTx/>
              <a:buNone/>
              <a:defRPr sz="7200" kern="1200">
                <a:solidFill>
                  <a:schemeClr val="tx1"/>
                </a:solidFill>
                <a:latin typeface="+mn-lt"/>
                <a:ea typeface="+mn-ea"/>
                <a:cs typeface="+mn-cs"/>
              </a:defRPr>
            </a:lvl3pPr>
            <a:lvl4pPr marL="7680577" indent="-1097226" algn="l" defTabSz="4388900" rtl="0" eaLnBrk="1" latinLnBrk="0" hangingPunct="1">
              <a:spcBef>
                <a:spcPct val="20000"/>
              </a:spcBef>
              <a:buFontTx/>
              <a:buNone/>
              <a:defRPr sz="7200" kern="1200">
                <a:solidFill>
                  <a:schemeClr val="tx1"/>
                </a:solidFill>
                <a:latin typeface="+mn-lt"/>
                <a:ea typeface="+mn-ea"/>
                <a:cs typeface="+mn-cs"/>
              </a:defRPr>
            </a:lvl4pPr>
            <a:lvl5pPr marL="9875026" indent="-1097226" algn="l" defTabSz="4388900" rtl="0" eaLnBrk="1" latinLnBrk="0" hangingPunct="1">
              <a:spcBef>
                <a:spcPct val="20000"/>
              </a:spcBef>
              <a:buFontTx/>
              <a:buNone/>
              <a:defRPr sz="72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a:t>Click here to add title</a:t>
            </a:r>
            <a:endParaRPr lang="en-US" dirty="0"/>
          </a:p>
        </p:txBody>
      </p:sp>
    </p:spTree>
    <p:extLst>
      <p:ext uri="{BB962C8B-B14F-4D97-AF65-F5344CB8AC3E}">
        <p14:creationId xmlns:p14="http://schemas.microsoft.com/office/powerpoint/2010/main" val="717728416"/>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hyperlink" Target="https://store.uprightpose.com/products/upright-go2" TargetMode="External"/><Relationship Id="rId7" Type="http://schemas.openxmlformats.org/officeDocument/2006/relationships/image" Target="../media/image12.jpeg"/><Relationship Id="rId12" Type="http://schemas.openxmlformats.org/officeDocument/2006/relationships/image" Target="../media/image17.png"/><Relationship Id="rId17" Type="http://schemas.openxmlformats.org/officeDocument/2006/relationships/image" Target="../media/image22.png"/><Relationship Id="rId2" Type="http://schemas.openxmlformats.org/officeDocument/2006/relationships/hyperlink" Target="https://github.com/nvinayvarma189/Sitting-Posture-Recognition" TargetMode="Externa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11.jpe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19" Type="http://schemas.openxmlformats.org/officeDocument/2006/relationships/image" Target="../media/image24.png"/><Relationship Id="rId4" Type="http://schemas.openxmlformats.org/officeDocument/2006/relationships/image" Target="../media/image9.png"/><Relationship Id="rId9" Type="http://schemas.openxmlformats.org/officeDocument/2006/relationships/image" Target="../media/image14.jpeg"/><Relationship Id="rId1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31384A-E981-0946-ADDC-4722A18960F3}"/>
              </a:ext>
            </a:extLst>
          </p:cNvPr>
          <p:cNvSpPr>
            <a:spLocks noGrp="1"/>
          </p:cNvSpPr>
          <p:nvPr>
            <p:ph type="body" sz="quarter" idx="10"/>
          </p:nvPr>
        </p:nvSpPr>
        <p:spPr>
          <a:xfrm>
            <a:off x="459674" y="6378481"/>
            <a:ext cx="10056813" cy="4001073"/>
          </a:xfrm>
        </p:spPr>
        <p:txBody>
          <a:bodyPr/>
          <a:lstStyle/>
          <a:p>
            <a:r>
              <a:rPr lang="en-US" dirty="0">
                <a:solidFill>
                  <a:srgbClr val="0D0D0D"/>
                </a:solidFill>
                <a:highlight>
                  <a:srgbClr val="FFFFFF"/>
                </a:highlight>
              </a:rPr>
              <a:t>Welcome to </a:t>
            </a:r>
            <a:r>
              <a:rPr lang="en-US" dirty="0" err="1">
                <a:solidFill>
                  <a:srgbClr val="0D0D0D"/>
                </a:solidFill>
                <a:highlight>
                  <a:srgbClr val="FFFFFF"/>
                </a:highlight>
              </a:rPr>
              <a:t>OpenPosture</a:t>
            </a:r>
            <a:r>
              <a:rPr lang="en-US" dirty="0">
                <a:solidFill>
                  <a:srgbClr val="0D0D0D"/>
                </a:solidFill>
                <a:highlight>
                  <a:srgbClr val="FFFFFF"/>
                </a:highlight>
              </a:rPr>
              <a:t>, an innovative solution born from the shared struggle of developers battling neck and back pain during long hours at screens. Recognizing the pervasive nature of this issue, we embarked on a journey to create a practical tool to promote better posture habits and alleviate discomfort. Leveraging Python's OpenCV library and a powerful </a:t>
            </a:r>
            <a:r>
              <a:rPr lang="en-US" dirty="0" err="1">
                <a:solidFill>
                  <a:srgbClr val="0D0D0D"/>
                </a:solidFill>
                <a:highlight>
                  <a:srgbClr val="FFFFFF"/>
                </a:highlight>
              </a:rPr>
              <a:t>Keras</a:t>
            </a:r>
            <a:r>
              <a:rPr lang="en-US" dirty="0">
                <a:solidFill>
                  <a:srgbClr val="0D0D0D"/>
                </a:solidFill>
                <a:highlight>
                  <a:srgbClr val="FFFFFF"/>
                </a:highlight>
              </a:rPr>
              <a:t>/TensorFlow model, </a:t>
            </a:r>
            <a:r>
              <a:rPr lang="en-US" dirty="0" err="1">
                <a:solidFill>
                  <a:srgbClr val="0D0D0D"/>
                </a:solidFill>
                <a:highlight>
                  <a:srgbClr val="FFFFFF"/>
                </a:highlight>
              </a:rPr>
              <a:t>OpenPosture</a:t>
            </a:r>
            <a:r>
              <a:rPr lang="en-US" dirty="0">
                <a:solidFill>
                  <a:srgbClr val="0D0D0D"/>
                </a:solidFill>
                <a:highlight>
                  <a:srgbClr val="FFFFFF"/>
                </a:highlight>
              </a:rPr>
              <a:t> offers real-time feedback to help users mitigate discomfort and enhance overall health.</a:t>
            </a:r>
          </a:p>
          <a:p>
            <a:pPr algn="l"/>
            <a:br>
              <a:rPr lang="en-US" dirty="0"/>
            </a:br>
            <a:endParaRPr lang="en-US" dirty="0"/>
          </a:p>
        </p:txBody>
      </p:sp>
      <p:sp>
        <p:nvSpPr>
          <p:cNvPr id="3" name="Text Placeholder 2">
            <a:extLst>
              <a:ext uri="{FF2B5EF4-FFF2-40B4-BE49-F238E27FC236}">
                <a16:creationId xmlns:a16="http://schemas.microsoft.com/office/drawing/2014/main" id="{BB9651DF-245B-DE47-A8E1-DE4F451C0B9E}"/>
              </a:ext>
            </a:extLst>
          </p:cNvPr>
          <p:cNvSpPr>
            <a:spLocks noGrp="1"/>
          </p:cNvSpPr>
          <p:nvPr>
            <p:ph type="body" sz="quarter" idx="11"/>
          </p:nvPr>
        </p:nvSpPr>
        <p:spPr/>
        <p:txBody>
          <a:bodyPr/>
          <a:lstStyle/>
          <a:p>
            <a:pPr algn="ctr"/>
            <a:r>
              <a:rPr lang="en-US" dirty="0"/>
              <a:t>Introduction</a:t>
            </a:r>
          </a:p>
        </p:txBody>
      </p:sp>
      <p:sp>
        <p:nvSpPr>
          <p:cNvPr id="4" name="Text Placeholder 3">
            <a:extLst>
              <a:ext uri="{FF2B5EF4-FFF2-40B4-BE49-F238E27FC236}">
                <a16:creationId xmlns:a16="http://schemas.microsoft.com/office/drawing/2014/main" id="{B3A75B69-B887-494F-8354-19A97A084D60}"/>
              </a:ext>
            </a:extLst>
          </p:cNvPr>
          <p:cNvSpPr>
            <a:spLocks noGrp="1"/>
          </p:cNvSpPr>
          <p:nvPr>
            <p:ph type="body" sz="quarter" idx="20"/>
          </p:nvPr>
        </p:nvSpPr>
        <p:spPr>
          <a:xfrm>
            <a:off x="568264" y="19866258"/>
            <a:ext cx="10050462" cy="754045"/>
          </a:xfrm>
        </p:spPr>
        <p:txBody>
          <a:bodyPr/>
          <a:lstStyle/>
          <a:p>
            <a:pPr algn="ctr"/>
            <a:r>
              <a:rPr lang="en-US" dirty="0"/>
              <a:t>Objectives</a:t>
            </a:r>
          </a:p>
        </p:txBody>
      </p:sp>
      <p:sp>
        <p:nvSpPr>
          <p:cNvPr id="5" name="Text Placeholder 4">
            <a:extLst>
              <a:ext uri="{FF2B5EF4-FFF2-40B4-BE49-F238E27FC236}">
                <a16:creationId xmlns:a16="http://schemas.microsoft.com/office/drawing/2014/main" id="{734D45A7-2E10-C448-9D0E-72B47E945C7F}"/>
              </a:ext>
            </a:extLst>
          </p:cNvPr>
          <p:cNvSpPr>
            <a:spLocks noGrp="1"/>
          </p:cNvSpPr>
          <p:nvPr>
            <p:ph type="body" sz="quarter" idx="21"/>
          </p:nvPr>
        </p:nvSpPr>
        <p:spPr>
          <a:xfrm>
            <a:off x="11460161" y="6378481"/>
            <a:ext cx="10048874" cy="8828036"/>
          </a:xfrm>
        </p:spPr>
        <p:txBody>
          <a:bodyPr/>
          <a:lstStyle/>
          <a:p>
            <a:pPr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Calibri" panose="020F0502020204030204" pitchFamily="34" charset="0"/>
              </a:rPr>
              <a:t>Dataset Preparation:</a:t>
            </a:r>
            <a:endParaRPr lang="en-US"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 A curated dataset of 144 diverse seated posture images underpins model training, focusing on critical body parts like the back, hands, neck, and feet for accurate posture recognition.</a:t>
            </a:r>
            <a:endParaRPr lang="en-US"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800" b="0" i="0" u="none" strike="noStrike" dirty="0">
                <a:solidFill>
                  <a:srgbClr val="000000"/>
                </a:solidFill>
                <a:effectLst/>
                <a:latin typeface="Calibri" panose="020F0502020204030204" pitchFamily="34" charset="0"/>
              </a:rPr>
              <a:t>Data Cleaning and Preprocessing: </a:t>
            </a:r>
            <a:endParaRPr lang="en-US"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Images are normalized, resized for uniformity, and augmented to enhance the model's generalization across various seating scenarios, using a </a:t>
            </a:r>
            <a:r>
              <a:rPr lang="en-US" sz="2400" b="0" i="0" u="none" strike="noStrike" dirty="0" err="1">
                <a:solidFill>
                  <a:srgbClr val="000000"/>
                </a:solidFill>
                <a:effectLst/>
                <a:latin typeface="Calibri" panose="020F0502020204030204" pitchFamily="34" charset="0"/>
              </a:rPr>
              <a:t>Keras</a:t>
            </a:r>
            <a:r>
              <a:rPr lang="en-US" sz="2400" b="0" i="0" u="none" strike="noStrike" dirty="0">
                <a:solidFill>
                  <a:srgbClr val="000000"/>
                </a:solidFill>
                <a:effectLst/>
                <a:latin typeface="Calibri" panose="020F0502020204030204" pitchFamily="34" charset="0"/>
              </a:rPr>
              <a:t> model with a VGG-like architecture for efficient preprocessing and analysis.</a:t>
            </a:r>
            <a:endParaRPr lang="en-US"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800" b="0" i="0" u="none" strike="noStrike" dirty="0">
                <a:solidFill>
                  <a:srgbClr val="000000"/>
                </a:solidFill>
                <a:effectLst/>
                <a:latin typeface="Calibri" panose="020F0502020204030204" pitchFamily="34" charset="0"/>
              </a:rPr>
              <a:t>Posture Analysis:</a:t>
            </a:r>
            <a:endParaRPr lang="en-US"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The system precisely identifies key posture points and assesses posture alignment, leveraging integrated preprocessing to prepare images for optimal analysis. This process pinpoints specific areas needing improvement.</a:t>
            </a:r>
            <a:endParaRPr lang="en-US"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800" b="0" i="0" u="none" strike="noStrike" dirty="0">
                <a:solidFill>
                  <a:srgbClr val="000000"/>
                </a:solidFill>
                <a:effectLst/>
                <a:latin typeface="Calibri" panose="020F0502020204030204" pitchFamily="34" charset="0"/>
              </a:rPr>
              <a:t>Personalized Feedback:</a:t>
            </a:r>
            <a:endParaRPr lang="en-US"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Based on posture analysis, personalized correction recommendations are generated and delivered through a </a:t>
            </a:r>
            <a:r>
              <a:rPr lang="en-US" sz="2400" b="0" i="0" u="none" strike="noStrike" dirty="0" err="1">
                <a:solidFill>
                  <a:srgbClr val="000000"/>
                </a:solidFill>
                <a:effectLst/>
                <a:latin typeface="Calibri" panose="020F0502020204030204" pitchFamily="34" charset="0"/>
              </a:rPr>
              <a:t>Vue.js</a:t>
            </a:r>
            <a:r>
              <a:rPr lang="en-US" sz="2400" b="0" i="0" u="none" strike="noStrike" dirty="0">
                <a:solidFill>
                  <a:srgbClr val="000000"/>
                </a:solidFill>
                <a:effectLst/>
                <a:latin typeface="Calibri" panose="020F0502020204030204" pitchFamily="34" charset="0"/>
              </a:rPr>
              <a:t>-designed user interface, powered by Firebase, offering users an intuitive and seamless experience in improving their posture.</a:t>
            </a:r>
            <a:endParaRPr lang="en-US" sz="2400" b="0" i="0" u="none" strike="noStrike" dirty="0">
              <a:solidFill>
                <a:srgbClr val="000000"/>
              </a:solidFill>
              <a:effectLst/>
              <a:latin typeface="Arial" panose="020B0604020202020204" pitchFamily="34" charset="0"/>
            </a:endParaRPr>
          </a:p>
          <a:p>
            <a:endParaRPr lang="en-US" dirty="0"/>
          </a:p>
        </p:txBody>
      </p:sp>
      <p:sp>
        <p:nvSpPr>
          <p:cNvPr id="6" name="Text Placeholder 5">
            <a:extLst>
              <a:ext uri="{FF2B5EF4-FFF2-40B4-BE49-F238E27FC236}">
                <a16:creationId xmlns:a16="http://schemas.microsoft.com/office/drawing/2014/main" id="{8AFEEE7D-41C4-3B45-BFE6-D61F77CAFF9F}"/>
              </a:ext>
            </a:extLst>
          </p:cNvPr>
          <p:cNvSpPr>
            <a:spLocks noGrp="1"/>
          </p:cNvSpPr>
          <p:nvPr>
            <p:ph type="body" sz="quarter" idx="22"/>
          </p:nvPr>
        </p:nvSpPr>
        <p:spPr/>
        <p:txBody>
          <a:bodyPr/>
          <a:lstStyle/>
          <a:p>
            <a:pPr algn="ctr"/>
            <a:r>
              <a:rPr lang="en-US" dirty="0"/>
              <a:t>Methodology: Static Image</a:t>
            </a:r>
          </a:p>
        </p:txBody>
      </p:sp>
      <p:sp>
        <p:nvSpPr>
          <p:cNvPr id="8" name="Text Placeholder 7">
            <a:extLst>
              <a:ext uri="{FF2B5EF4-FFF2-40B4-BE49-F238E27FC236}">
                <a16:creationId xmlns:a16="http://schemas.microsoft.com/office/drawing/2014/main" id="{BDBE325A-33E3-B441-A039-0C963F23F3C2}"/>
              </a:ext>
            </a:extLst>
          </p:cNvPr>
          <p:cNvSpPr>
            <a:spLocks noGrp="1"/>
          </p:cNvSpPr>
          <p:nvPr>
            <p:ph type="body" sz="quarter" idx="24"/>
          </p:nvPr>
        </p:nvSpPr>
        <p:spPr/>
        <p:txBody>
          <a:bodyPr/>
          <a:lstStyle/>
          <a:p>
            <a:pPr algn="ctr"/>
            <a:r>
              <a:rPr lang="en-US" dirty="0"/>
              <a:t>Results</a:t>
            </a:r>
          </a:p>
        </p:txBody>
      </p:sp>
      <p:sp>
        <p:nvSpPr>
          <p:cNvPr id="9" name="Text Placeholder 8">
            <a:extLst>
              <a:ext uri="{FF2B5EF4-FFF2-40B4-BE49-F238E27FC236}">
                <a16:creationId xmlns:a16="http://schemas.microsoft.com/office/drawing/2014/main" id="{027FBB48-301F-E54B-9C0F-B0AF4F8F13C3}"/>
              </a:ext>
            </a:extLst>
          </p:cNvPr>
          <p:cNvSpPr>
            <a:spLocks noGrp="1"/>
          </p:cNvSpPr>
          <p:nvPr>
            <p:ph type="body" sz="quarter" idx="25"/>
          </p:nvPr>
        </p:nvSpPr>
        <p:spPr/>
        <p:txBody>
          <a:bodyPr/>
          <a:lstStyle/>
          <a:p>
            <a:r>
              <a:rPr lang="en-US" dirty="0"/>
              <a:t>Conclusion</a:t>
            </a:r>
          </a:p>
        </p:txBody>
      </p:sp>
      <p:sp>
        <p:nvSpPr>
          <p:cNvPr id="10" name="Text Placeholder 9">
            <a:extLst>
              <a:ext uri="{FF2B5EF4-FFF2-40B4-BE49-F238E27FC236}">
                <a16:creationId xmlns:a16="http://schemas.microsoft.com/office/drawing/2014/main" id="{A84428BB-306F-7648-8365-865D8442AB50}"/>
              </a:ext>
            </a:extLst>
          </p:cNvPr>
          <p:cNvSpPr>
            <a:spLocks noGrp="1"/>
          </p:cNvSpPr>
          <p:nvPr>
            <p:ph type="body" sz="quarter" idx="26"/>
          </p:nvPr>
        </p:nvSpPr>
        <p:spPr>
          <a:xfrm>
            <a:off x="33390292" y="6378481"/>
            <a:ext cx="10047018" cy="3616352"/>
          </a:xfrm>
        </p:spPr>
        <p:txBody>
          <a:bodyPr/>
          <a:lstStyle/>
          <a:p>
            <a:pPr rtl="0">
              <a:spcBef>
                <a:spcPts val="0"/>
              </a:spcBef>
              <a:spcAft>
                <a:spcPts val="0"/>
              </a:spcAft>
            </a:pPr>
            <a:r>
              <a:rPr lang="en-US" b="0" i="0" u="none" strike="noStrike" dirty="0" err="1">
                <a:solidFill>
                  <a:srgbClr val="000000"/>
                </a:solidFill>
                <a:effectLst/>
              </a:rPr>
              <a:t>OpenPosture</a:t>
            </a:r>
            <a:r>
              <a:rPr lang="en-US" b="0" i="0" u="none" strike="noStrike" dirty="0">
                <a:solidFill>
                  <a:srgbClr val="000000"/>
                </a:solidFill>
                <a:effectLst/>
              </a:rPr>
              <a:t> successfully detects back, neck, feet, leg, and kneeling posture through images and real time.  It proposes workouts to help mitigate back and neck pain for each posture and increase productivity.  The </a:t>
            </a:r>
            <a:r>
              <a:rPr lang="en-US" b="0" i="0" u="none" strike="noStrike" dirty="0" err="1">
                <a:solidFill>
                  <a:srgbClr val="000000"/>
                </a:solidFill>
                <a:effectLst/>
              </a:rPr>
              <a:t>OpenPosture</a:t>
            </a:r>
            <a:r>
              <a:rPr lang="en-US" b="0" i="0" u="none" strike="noStrike" dirty="0">
                <a:solidFill>
                  <a:srgbClr val="000000"/>
                </a:solidFill>
                <a:effectLst/>
              </a:rPr>
              <a:t> app will serve as a valuable resource to students across universities and Big4 Accounting Firms through a monthly subscription plan.</a:t>
            </a:r>
            <a:endParaRPr lang="en-US" b="0" dirty="0">
              <a:effectLst/>
            </a:endParaRPr>
          </a:p>
          <a:p>
            <a:br>
              <a:rPr lang="en-US" b="0" dirty="0">
                <a:effectLst/>
              </a:rPr>
            </a:br>
            <a:endParaRPr lang="en-US" dirty="0"/>
          </a:p>
        </p:txBody>
      </p:sp>
      <p:sp>
        <p:nvSpPr>
          <p:cNvPr id="11" name="Text Placeholder 10">
            <a:extLst>
              <a:ext uri="{FF2B5EF4-FFF2-40B4-BE49-F238E27FC236}">
                <a16:creationId xmlns:a16="http://schemas.microsoft.com/office/drawing/2014/main" id="{38D54E99-CD09-EA42-AB77-4AB0DEE80F55}"/>
              </a:ext>
            </a:extLst>
          </p:cNvPr>
          <p:cNvSpPr>
            <a:spLocks noGrp="1"/>
          </p:cNvSpPr>
          <p:nvPr>
            <p:ph type="body" sz="quarter" idx="27"/>
          </p:nvPr>
        </p:nvSpPr>
        <p:spPr>
          <a:xfrm>
            <a:off x="33334280" y="9428830"/>
            <a:ext cx="10047018" cy="754045"/>
          </a:xfrm>
        </p:spPr>
        <p:txBody>
          <a:bodyPr/>
          <a:lstStyle/>
          <a:p>
            <a:pPr algn="ctr"/>
            <a:r>
              <a:rPr lang="en-US" dirty="0"/>
              <a:t>Future Work</a:t>
            </a:r>
          </a:p>
        </p:txBody>
      </p:sp>
      <p:sp>
        <p:nvSpPr>
          <p:cNvPr id="12" name="Text Placeholder 11">
            <a:extLst>
              <a:ext uri="{FF2B5EF4-FFF2-40B4-BE49-F238E27FC236}">
                <a16:creationId xmlns:a16="http://schemas.microsoft.com/office/drawing/2014/main" id="{D11F3E96-6F91-E14D-AC57-F39AA9727DD5}"/>
              </a:ext>
            </a:extLst>
          </p:cNvPr>
          <p:cNvSpPr>
            <a:spLocks noGrp="1"/>
          </p:cNvSpPr>
          <p:nvPr>
            <p:ph type="body" sz="quarter" idx="28"/>
          </p:nvPr>
        </p:nvSpPr>
        <p:spPr>
          <a:xfrm>
            <a:off x="33334280" y="10167494"/>
            <a:ext cx="10052050" cy="7848280"/>
          </a:xfrm>
        </p:spPr>
        <p:txBody>
          <a:bodyPr/>
          <a:lstStyle/>
          <a:p>
            <a:pPr rtl="0" fontAlgn="base">
              <a:spcBef>
                <a:spcPts val="0"/>
              </a:spcBef>
              <a:spcAft>
                <a:spcPts val="0"/>
              </a:spcAft>
              <a:buFont typeface="+mj-lt"/>
              <a:buAutoNum type="arabicPeriod"/>
            </a:pPr>
            <a:r>
              <a:rPr lang="en-US" b="1" i="0" u="none" strike="noStrike" dirty="0">
                <a:solidFill>
                  <a:srgbClr val="000000"/>
                </a:solidFill>
                <a:effectLst/>
              </a:rPr>
              <a:t>Object Detection: </a:t>
            </a:r>
            <a:r>
              <a:rPr lang="en-US" b="0" i="0" u="none" strike="noStrike" dirty="0">
                <a:solidFill>
                  <a:srgbClr val="000000"/>
                </a:solidFill>
                <a:effectLst/>
              </a:rPr>
              <a:t>Integrating real-time object detection capabilities within the </a:t>
            </a:r>
            <a:r>
              <a:rPr lang="en-US" b="0" i="0" u="none" strike="noStrike" dirty="0" err="1">
                <a:solidFill>
                  <a:srgbClr val="000000"/>
                </a:solidFill>
                <a:effectLst/>
              </a:rPr>
              <a:t>OpenPosture</a:t>
            </a:r>
            <a:r>
              <a:rPr lang="en-US" b="0" i="0" u="none" strike="noStrike" dirty="0">
                <a:solidFill>
                  <a:srgbClr val="000000"/>
                </a:solidFill>
                <a:effectLst/>
              </a:rPr>
              <a:t> system would enhance its ability to recognize and provide insights on specific objects in the user's environment.  Such insights might include lowering the chair, raising the desk, or moving the keyboard forward to enable better posture and mitigate pain.</a:t>
            </a:r>
          </a:p>
          <a:p>
            <a:pPr rtl="0" fontAlgn="base">
              <a:spcBef>
                <a:spcPts val="0"/>
              </a:spcBef>
              <a:spcAft>
                <a:spcPts val="0"/>
              </a:spcAft>
              <a:buFont typeface="+mj-lt"/>
              <a:buAutoNum type="arabicPeriod" startAt="2"/>
            </a:pPr>
            <a:r>
              <a:rPr lang="en-US" i="0" u="none" strike="noStrike" dirty="0">
                <a:solidFill>
                  <a:srgbClr val="000000"/>
                </a:solidFill>
              </a:rPr>
              <a:t> </a:t>
            </a:r>
            <a:r>
              <a:rPr lang="en-US" b="1" i="0" u="none" strike="noStrike" dirty="0">
                <a:solidFill>
                  <a:srgbClr val="000000"/>
                </a:solidFill>
                <a:effectLst/>
              </a:rPr>
              <a:t>Single-Device Use:</a:t>
            </a:r>
            <a:r>
              <a:rPr lang="en-US" b="0" i="0" u="none" strike="noStrike" dirty="0">
                <a:solidFill>
                  <a:srgbClr val="000000"/>
                </a:solidFill>
                <a:effectLst/>
              </a:rPr>
              <a:t> Optimizing </a:t>
            </a:r>
            <a:r>
              <a:rPr lang="en-US" b="0" i="0" u="none" strike="noStrike" dirty="0" err="1">
                <a:solidFill>
                  <a:srgbClr val="000000"/>
                </a:solidFill>
                <a:effectLst/>
              </a:rPr>
              <a:t>OpenPosture</a:t>
            </a:r>
            <a:r>
              <a:rPr lang="en-US" b="0" i="0" u="none" strike="noStrike" dirty="0">
                <a:solidFill>
                  <a:srgbClr val="000000"/>
                </a:solidFill>
                <a:effectLst/>
              </a:rPr>
              <a:t> for single-device use could eliminate logistical challenges for users with a single device and streamline the user experience by removing the need for additional hardware.</a:t>
            </a:r>
          </a:p>
          <a:p>
            <a:pPr rtl="0" fontAlgn="base">
              <a:spcBef>
                <a:spcPts val="0"/>
              </a:spcBef>
              <a:spcAft>
                <a:spcPts val="0"/>
              </a:spcAft>
              <a:buFont typeface="+mj-lt"/>
              <a:buAutoNum type="arabicPeriod" startAt="3"/>
            </a:pPr>
            <a:r>
              <a:rPr lang="en-US" i="0" u="none" strike="noStrike" dirty="0">
                <a:solidFill>
                  <a:srgbClr val="000000"/>
                </a:solidFill>
              </a:rPr>
              <a:t> </a:t>
            </a:r>
            <a:r>
              <a:rPr lang="en-US" b="1" i="0" u="none" strike="noStrike" dirty="0">
                <a:solidFill>
                  <a:srgbClr val="000000"/>
                </a:solidFill>
                <a:effectLst/>
              </a:rPr>
              <a:t>Camera Positioning Guidance:</a:t>
            </a:r>
            <a:r>
              <a:rPr lang="en-US" b="0" i="0" u="none" strike="noStrike" dirty="0">
                <a:solidFill>
                  <a:srgbClr val="000000"/>
                </a:solidFill>
                <a:effectLst/>
              </a:rPr>
              <a:t> Incorporating visual aids, instructions, or alarms/audio cues within the app to assist users in positioning the camera effectively would improve posture assessment accuracy.</a:t>
            </a:r>
          </a:p>
          <a:p>
            <a:pPr rtl="0" fontAlgn="base">
              <a:spcBef>
                <a:spcPts val="0"/>
              </a:spcBef>
              <a:spcAft>
                <a:spcPts val="0"/>
              </a:spcAft>
              <a:buFont typeface="+mj-lt"/>
              <a:buAutoNum type="arabicPeriod" startAt="4"/>
            </a:pPr>
            <a:r>
              <a:rPr lang="en-US" i="0" u="none" strike="noStrike" dirty="0">
                <a:solidFill>
                  <a:srgbClr val="000000"/>
                </a:solidFill>
              </a:rPr>
              <a:t> </a:t>
            </a:r>
            <a:r>
              <a:rPr lang="en-US" b="1" i="0" u="none" strike="noStrike" dirty="0">
                <a:solidFill>
                  <a:srgbClr val="000000"/>
                </a:solidFill>
                <a:effectLst/>
              </a:rPr>
              <a:t>Customization:</a:t>
            </a:r>
            <a:r>
              <a:rPr lang="en-US" b="0" i="0" u="none" strike="noStrike" dirty="0">
                <a:solidFill>
                  <a:srgbClr val="000000"/>
                </a:solidFill>
                <a:effectLst/>
              </a:rPr>
              <a:t> Offering customization options within the app regarding workout capabilities, known medical diagnoses (e.g., scoliosis), age, or physical characteristics (e.g., amputated body part) would cater to diverse user preferences and needs.</a:t>
            </a:r>
          </a:p>
          <a:p>
            <a:r>
              <a:rPr lang="en-US" i="0" u="none" strike="noStrike" dirty="0">
                <a:solidFill>
                  <a:srgbClr val="000000"/>
                </a:solidFill>
              </a:rPr>
              <a:t>5. </a:t>
            </a:r>
            <a:r>
              <a:rPr lang="en-US" b="1" i="0" u="none" strike="noStrike" dirty="0">
                <a:solidFill>
                  <a:srgbClr val="000000"/>
                </a:solidFill>
                <a:effectLst/>
              </a:rPr>
              <a:t>Subscription Management:</a:t>
            </a:r>
            <a:r>
              <a:rPr lang="en-US" b="0" i="0" u="none" strike="noStrike" dirty="0">
                <a:solidFill>
                  <a:srgbClr val="000000"/>
                </a:solidFill>
                <a:effectLst/>
              </a:rPr>
              <a:t> Establishing and allowing options for different subscription plans would allow users to choose the version of the app that best suits their needs and financial interests.  </a:t>
            </a:r>
            <a:endParaRPr lang="en-US" dirty="0"/>
          </a:p>
        </p:txBody>
      </p:sp>
      <p:sp>
        <p:nvSpPr>
          <p:cNvPr id="13" name="Text Placeholder 12">
            <a:extLst>
              <a:ext uri="{FF2B5EF4-FFF2-40B4-BE49-F238E27FC236}">
                <a16:creationId xmlns:a16="http://schemas.microsoft.com/office/drawing/2014/main" id="{43E79531-0049-6141-B5CA-58A1EF687D2C}"/>
              </a:ext>
            </a:extLst>
          </p:cNvPr>
          <p:cNvSpPr>
            <a:spLocks noGrp="1"/>
          </p:cNvSpPr>
          <p:nvPr>
            <p:ph type="body" sz="quarter" idx="29"/>
          </p:nvPr>
        </p:nvSpPr>
        <p:spPr>
          <a:xfrm>
            <a:off x="32908052" y="19083584"/>
            <a:ext cx="10047018" cy="924035"/>
          </a:xfrm>
        </p:spPr>
        <p:txBody>
          <a:bodyPr/>
          <a:lstStyle/>
          <a:p>
            <a:pPr algn="ctr"/>
            <a:r>
              <a:rPr lang="en-US" dirty="0"/>
              <a:t>References</a:t>
            </a:r>
          </a:p>
        </p:txBody>
      </p:sp>
      <p:sp>
        <p:nvSpPr>
          <p:cNvPr id="14" name="Text Placeholder 13">
            <a:extLst>
              <a:ext uri="{FF2B5EF4-FFF2-40B4-BE49-F238E27FC236}">
                <a16:creationId xmlns:a16="http://schemas.microsoft.com/office/drawing/2014/main" id="{D746C96D-B21A-EA44-A733-07A4BF375FD4}"/>
              </a:ext>
            </a:extLst>
          </p:cNvPr>
          <p:cNvSpPr>
            <a:spLocks noGrp="1"/>
          </p:cNvSpPr>
          <p:nvPr>
            <p:ph type="body" sz="quarter" idx="30"/>
          </p:nvPr>
        </p:nvSpPr>
        <p:spPr>
          <a:xfrm>
            <a:off x="32903020" y="20007619"/>
            <a:ext cx="10052050" cy="1692749"/>
          </a:xfrm>
        </p:spPr>
        <p:txBody>
          <a:bodyPr/>
          <a:lstStyle/>
          <a:p>
            <a:pPr rtl="0" fontAlgn="base">
              <a:spcBef>
                <a:spcPts val="600"/>
              </a:spcBef>
              <a:spcAft>
                <a:spcPts val="0"/>
              </a:spcAft>
              <a:buFont typeface="Arial" panose="020B0604020202020204" pitchFamily="34" charset="0"/>
              <a:buChar char="•"/>
            </a:pPr>
            <a:r>
              <a:rPr lang="en-US" b="0" i="0" u="sng" strike="noStrike" dirty="0">
                <a:solidFill>
                  <a:schemeClr val="accent2"/>
                </a:solidFill>
                <a:effectLst/>
                <a:hlinkClick r:id="rId2">
                  <a:extLst>
                    <a:ext uri="{A12FA001-AC4F-418D-AE19-62706E023703}">
                      <ahyp:hlinkClr xmlns:ahyp="http://schemas.microsoft.com/office/drawing/2018/hyperlinkcolor" val="tx"/>
                    </a:ext>
                  </a:extLst>
                </a:hlinkClick>
              </a:rPr>
              <a:t>https://github.com/nvinayvarma189/Sitting-Posture-Recognition</a:t>
            </a:r>
            <a:endParaRPr lang="en-US" b="0" i="0" u="none" strike="noStrike" dirty="0">
              <a:solidFill>
                <a:schemeClr val="accent2"/>
              </a:solidFill>
              <a:effectLst/>
            </a:endParaRPr>
          </a:p>
          <a:p>
            <a:pPr rtl="0" fontAlgn="base">
              <a:spcBef>
                <a:spcPts val="0"/>
              </a:spcBef>
              <a:spcAft>
                <a:spcPts val="0"/>
              </a:spcAft>
              <a:buFont typeface="Arial" panose="020B0604020202020204" pitchFamily="34" charset="0"/>
              <a:buChar char="•"/>
            </a:pPr>
            <a:r>
              <a:rPr lang="en-US" b="0" i="0" u="sng" strike="noStrike" dirty="0">
                <a:solidFill>
                  <a:schemeClr val="accent2"/>
                </a:solidFill>
                <a:effectLst/>
                <a:hlinkClick r:id="rId3">
                  <a:extLst>
                    <a:ext uri="{A12FA001-AC4F-418D-AE19-62706E023703}">
                      <ahyp:hlinkClr xmlns:ahyp="http://schemas.microsoft.com/office/drawing/2018/hyperlinkcolor" val="tx"/>
                    </a:ext>
                  </a:extLst>
                </a:hlinkClick>
              </a:rPr>
              <a:t>https://store.uprightpose.com/products/upright-go2</a:t>
            </a:r>
            <a:endParaRPr lang="en-US" b="0" i="0" u="none" strike="noStrike" dirty="0">
              <a:solidFill>
                <a:schemeClr val="accent2"/>
              </a:solidFill>
              <a:effectLst/>
            </a:endParaRPr>
          </a:p>
          <a:p>
            <a:endParaRPr lang="en-US" dirty="0"/>
          </a:p>
        </p:txBody>
      </p:sp>
      <p:sp>
        <p:nvSpPr>
          <p:cNvPr id="15" name="Text Placeholder 14">
            <a:extLst>
              <a:ext uri="{FF2B5EF4-FFF2-40B4-BE49-F238E27FC236}">
                <a16:creationId xmlns:a16="http://schemas.microsoft.com/office/drawing/2014/main" id="{E88D1D93-1749-134C-B259-6CB1F13ABE6B}"/>
              </a:ext>
            </a:extLst>
          </p:cNvPr>
          <p:cNvSpPr>
            <a:spLocks noGrp="1"/>
          </p:cNvSpPr>
          <p:nvPr>
            <p:ph type="body" sz="quarter" idx="96"/>
          </p:nvPr>
        </p:nvSpPr>
        <p:spPr>
          <a:xfrm>
            <a:off x="550113" y="20605297"/>
            <a:ext cx="10056813" cy="2769967"/>
          </a:xfrm>
        </p:spPr>
        <p:txBody>
          <a:bodyPr/>
          <a:lstStyle/>
          <a:p>
            <a:r>
              <a:rPr lang="en-US" b="0" i="0" dirty="0">
                <a:solidFill>
                  <a:srgbClr val="0D0D0D"/>
                </a:solidFill>
                <a:effectLst/>
                <a:highlight>
                  <a:srgbClr val="FFFFFF"/>
                </a:highlight>
                <a:latin typeface="Söhne"/>
              </a:rPr>
              <a:t>At </a:t>
            </a:r>
            <a:r>
              <a:rPr lang="en-US" b="0" i="0" dirty="0" err="1">
                <a:solidFill>
                  <a:srgbClr val="0D0D0D"/>
                </a:solidFill>
                <a:effectLst/>
                <a:highlight>
                  <a:srgbClr val="FFFFFF"/>
                </a:highlight>
                <a:latin typeface="Söhne"/>
              </a:rPr>
              <a:t>OpenPosture</a:t>
            </a:r>
            <a:r>
              <a:rPr lang="en-US" b="0" i="0" dirty="0">
                <a:solidFill>
                  <a:srgbClr val="0D0D0D"/>
                </a:solidFill>
                <a:effectLst/>
                <a:highlight>
                  <a:srgbClr val="FFFFFF"/>
                </a:highlight>
                <a:latin typeface="Söhne"/>
              </a:rPr>
              <a:t>, our mission is clear: to pioneer a transformative approach to ergonomics. We aim to harness sophisticated technology to not only detect suboptimal posture with precision but also intervene with tailored, actionable guidance. Our goal is not just to correct posture; we're redefining the standard for an active, pain-free engagement with daily tasks.</a:t>
            </a:r>
            <a:endParaRPr lang="en-US" dirty="0"/>
          </a:p>
        </p:txBody>
      </p:sp>
      <p:sp>
        <p:nvSpPr>
          <p:cNvPr id="16" name="Text Placeholder 15">
            <a:extLst>
              <a:ext uri="{FF2B5EF4-FFF2-40B4-BE49-F238E27FC236}">
                <a16:creationId xmlns:a16="http://schemas.microsoft.com/office/drawing/2014/main" id="{06B6F172-D328-DF42-880A-89E335C89DF1}"/>
              </a:ext>
            </a:extLst>
          </p:cNvPr>
          <p:cNvSpPr>
            <a:spLocks noGrp="1"/>
          </p:cNvSpPr>
          <p:nvPr>
            <p:ph type="body" sz="quarter" idx="150"/>
          </p:nvPr>
        </p:nvSpPr>
        <p:spPr/>
        <p:txBody>
          <a:bodyPr/>
          <a:lstStyle/>
          <a:p>
            <a:r>
              <a:rPr lang="en-US" dirty="0"/>
              <a:t>University of Missouri- Kansas City School of Science and Engineering</a:t>
            </a:r>
          </a:p>
        </p:txBody>
      </p:sp>
      <p:sp>
        <p:nvSpPr>
          <p:cNvPr id="17" name="Text Placeholder 16">
            <a:extLst>
              <a:ext uri="{FF2B5EF4-FFF2-40B4-BE49-F238E27FC236}">
                <a16:creationId xmlns:a16="http://schemas.microsoft.com/office/drawing/2014/main" id="{151933EC-B042-8942-9D9C-760FADF42540}"/>
              </a:ext>
            </a:extLst>
          </p:cNvPr>
          <p:cNvSpPr>
            <a:spLocks noGrp="1"/>
          </p:cNvSpPr>
          <p:nvPr>
            <p:ph type="body" sz="quarter" idx="151"/>
          </p:nvPr>
        </p:nvSpPr>
        <p:spPr/>
        <p:txBody>
          <a:bodyPr>
            <a:normAutofit lnSpcReduction="10000"/>
          </a:bodyPr>
          <a:lstStyle/>
          <a:p>
            <a:r>
              <a:rPr lang="en-US" dirty="0"/>
              <a:t>Michael Nweke, Ally Ryan, and </a:t>
            </a:r>
            <a:r>
              <a:rPr lang="en-US" dirty="0" err="1"/>
              <a:t>Parisha</a:t>
            </a:r>
            <a:r>
              <a:rPr lang="en-US" dirty="0"/>
              <a:t> Rathod</a:t>
            </a:r>
          </a:p>
        </p:txBody>
      </p:sp>
      <p:sp>
        <p:nvSpPr>
          <p:cNvPr id="18" name="Text Placeholder 17">
            <a:extLst>
              <a:ext uri="{FF2B5EF4-FFF2-40B4-BE49-F238E27FC236}">
                <a16:creationId xmlns:a16="http://schemas.microsoft.com/office/drawing/2014/main" id="{4D173F97-16EA-804F-A097-81BA0AA49E2D}"/>
              </a:ext>
            </a:extLst>
          </p:cNvPr>
          <p:cNvSpPr>
            <a:spLocks noGrp="1"/>
          </p:cNvSpPr>
          <p:nvPr>
            <p:ph type="body" sz="quarter" idx="153"/>
          </p:nvPr>
        </p:nvSpPr>
        <p:spPr/>
        <p:txBody>
          <a:bodyPr/>
          <a:lstStyle/>
          <a:p>
            <a:r>
              <a:rPr lang="en-US" dirty="0" err="1"/>
              <a:t>OpenPosture</a:t>
            </a:r>
            <a:r>
              <a:rPr lang="en-US" dirty="0"/>
              <a:t> </a:t>
            </a:r>
          </a:p>
        </p:txBody>
      </p:sp>
      <p:pic>
        <p:nvPicPr>
          <p:cNvPr id="20" name="Picture 19" descr="A colorful stick figure made out of colored lights&#10;&#10;Description automatically generated">
            <a:extLst>
              <a:ext uri="{FF2B5EF4-FFF2-40B4-BE49-F238E27FC236}">
                <a16:creationId xmlns:a16="http://schemas.microsoft.com/office/drawing/2014/main" id="{A9FEA762-D126-B1E0-069D-F720DE52C6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58608" y="18213"/>
            <a:ext cx="5427722" cy="4432889"/>
          </a:xfrm>
          <a:prstGeom prst="rect">
            <a:avLst/>
          </a:prstGeom>
        </p:spPr>
      </p:pic>
      <p:pic>
        <p:nvPicPr>
          <p:cNvPr id="22" name="Picture 21" descr="A white and yellow logo&#10;&#10;Description automatically generated">
            <a:extLst>
              <a:ext uri="{FF2B5EF4-FFF2-40B4-BE49-F238E27FC236}">
                <a16:creationId xmlns:a16="http://schemas.microsoft.com/office/drawing/2014/main" id="{9EF7DF0F-A5AE-9BDE-A24A-A34B5C9322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7825" y="542982"/>
            <a:ext cx="6374202" cy="2847492"/>
          </a:xfrm>
          <a:prstGeom prst="rect">
            <a:avLst/>
          </a:prstGeom>
        </p:spPr>
      </p:pic>
      <p:pic>
        <p:nvPicPr>
          <p:cNvPr id="24" name="Picture 23" descr="A person with back pain&#10;&#10;Description automatically generated">
            <a:extLst>
              <a:ext uri="{FF2B5EF4-FFF2-40B4-BE49-F238E27FC236}">
                <a16:creationId xmlns:a16="http://schemas.microsoft.com/office/drawing/2014/main" id="{CC25C669-5020-D947-1E0D-8678C569ED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686" y="9467450"/>
            <a:ext cx="3074542" cy="3302286"/>
          </a:xfrm>
          <a:prstGeom prst="rect">
            <a:avLst/>
          </a:prstGeom>
        </p:spPr>
      </p:pic>
      <p:pic>
        <p:nvPicPr>
          <p:cNvPr id="26" name="Picture 25" descr="A person with her back pain&#10;&#10;Description automatically generated">
            <a:extLst>
              <a:ext uri="{FF2B5EF4-FFF2-40B4-BE49-F238E27FC236}">
                <a16:creationId xmlns:a16="http://schemas.microsoft.com/office/drawing/2014/main" id="{A7BE5274-1E53-AEBE-343D-CA6E856422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37757" y="9586504"/>
            <a:ext cx="5029200" cy="3183231"/>
          </a:xfrm>
          <a:prstGeom prst="rect">
            <a:avLst/>
          </a:prstGeom>
        </p:spPr>
      </p:pic>
      <p:sp>
        <p:nvSpPr>
          <p:cNvPr id="28" name="Text Placeholder 2">
            <a:extLst>
              <a:ext uri="{FF2B5EF4-FFF2-40B4-BE49-F238E27FC236}">
                <a16:creationId xmlns:a16="http://schemas.microsoft.com/office/drawing/2014/main" id="{CF817ED0-8060-6A45-BBF3-A9B453CD492D}"/>
              </a:ext>
            </a:extLst>
          </p:cNvPr>
          <p:cNvSpPr txBox="1">
            <a:spLocks/>
          </p:cNvSpPr>
          <p:nvPr/>
        </p:nvSpPr>
        <p:spPr>
          <a:xfrm>
            <a:off x="235132" y="1289506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dirty="0"/>
              <a:t>Statistics</a:t>
            </a:r>
          </a:p>
        </p:txBody>
      </p:sp>
      <p:sp>
        <p:nvSpPr>
          <p:cNvPr id="29" name="Text Placeholder 1">
            <a:extLst>
              <a:ext uri="{FF2B5EF4-FFF2-40B4-BE49-F238E27FC236}">
                <a16:creationId xmlns:a16="http://schemas.microsoft.com/office/drawing/2014/main" id="{DCC95DEE-6ECC-B53D-9924-C33CBA605567}"/>
              </a:ext>
            </a:extLst>
          </p:cNvPr>
          <p:cNvSpPr txBox="1">
            <a:spLocks/>
          </p:cNvSpPr>
          <p:nvPr/>
        </p:nvSpPr>
        <p:spPr>
          <a:xfrm>
            <a:off x="713686" y="13723648"/>
            <a:ext cx="10056813" cy="338552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l">
              <a:buFont typeface="Arial" panose="020B0604020202020204" pitchFamily="34" charset="0"/>
              <a:buChar char="•"/>
            </a:pPr>
            <a:r>
              <a:rPr lang="en-US" b="0" i="0" dirty="0">
                <a:solidFill>
                  <a:srgbClr val="0D0D0D"/>
                </a:solidFill>
                <a:effectLst/>
                <a:highlight>
                  <a:srgbClr val="FFFFFF"/>
                </a:highlight>
              </a:rPr>
              <a:t>Studies show that 54% of office workers experience neck pain due to inadequate seated posture.</a:t>
            </a:r>
          </a:p>
          <a:p>
            <a:pPr algn="l">
              <a:buFont typeface="Arial" panose="020B0604020202020204" pitchFamily="34" charset="0"/>
              <a:buChar char="•"/>
            </a:pPr>
            <a:r>
              <a:rPr lang="en-US" b="0" i="0" dirty="0">
                <a:solidFill>
                  <a:srgbClr val="0D0D0D"/>
                </a:solidFill>
                <a:effectLst/>
                <a:highlight>
                  <a:srgbClr val="FFFFFF"/>
                </a:highlight>
              </a:rPr>
              <a:t>Low back pain ranks as the leading cause of disability globally.</a:t>
            </a:r>
          </a:p>
          <a:p>
            <a:pPr algn="l">
              <a:buFont typeface="Arial" panose="020B0604020202020204" pitchFamily="34" charset="0"/>
              <a:buChar char="•"/>
            </a:pPr>
            <a:r>
              <a:rPr lang="en-US" b="0" i="0" dirty="0">
                <a:solidFill>
                  <a:srgbClr val="0D0D0D"/>
                </a:solidFill>
                <a:effectLst/>
                <a:highlight>
                  <a:srgbClr val="FFFFFF"/>
                </a:highlight>
              </a:rPr>
              <a:t>An alarming 80% of people will experience debilitating lower back pain during their lifetime.</a:t>
            </a:r>
          </a:p>
          <a:p>
            <a:br>
              <a:rPr lang="en-US" dirty="0"/>
            </a:br>
            <a:endParaRPr lang="en-US" dirty="0"/>
          </a:p>
        </p:txBody>
      </p:sp>
      <p:pic>
        <p:nvPicPr>
          <p:cNvPr id="1026" name="Picture 2" descr="Posture Correction Winthrop | Winthrop ...">
            <a:extLst>
              <a:ext uri="{FF2B5EF4-FFF2-40B4-BE49-F238E27FC236}">
                <a16:creationId xmlns:a16="http://schemas.microsoft.com/office/drawing/2014/main" id="{781B47D5-1808-0785-5DBD-93D913755B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3686" y="16480738"/>
            <a:ext cx="4162518" cy="29285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sture Correction – Chiropractor in ...">
            <a:extLst>
              <a:ext uri="{FF2B5EF4-FFF2-40B4-BE49-F238E27FC236}">
                <a16:creationId xmlns:a16="http://schemas.microsoft.com/office/drawing/2014/main" id="{DA70CF74-261E-916B-58CF-35A44FB7E6F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8080" y="15992778"/>
            <a:ext cx="4349162" cy="3309665"/>
          </a:xfrm>
          <a:prstGeom prst="rect">
            <a:avLst/>
          </a:prstGeom>
          <a:noFill/>
          <a:extLst>
            <a:ext uri="{909E8E84-426E-40DD-AFC4-6F175D3DCCD1}">
              <a14:hiddenFill xmlns:a14="http://schemas.microsoft.com/office/drawing/2010/main">
                <a:solidFill>
                  <a:srgbClr val="FFFFFF"/>
                </a:solidFill>
              </a14:hiddenFill>
            </a:ext>
          </a:extLst>
        </p:spPr>
      </p:pic>
      <p:sp>
        <p:nvSpPr>
          <p:cNvPr id="30" name="Text Placeholder 3">
            <a:extLst>
              <a:ext uri="{FF2B5EF4-FFF2-40B4-BE49-F238E27FC236}">
                <a16:creationId xmlns:a16="http://schemas.microsoft.com/office/drawing/2014/main" id="{1B562689-A58F-E173-1F9B-0C89BE90BB66}"/>
              </a:ext>
            </a:extLst>
          </p:cNvPr>
          <p:cNvSpPr txBox="1">
            <a:spLocks/>
          </p:cNvSpPr>
          <p:nvPr/>
        </p:nvSpPr>
        <p:spPr>
          <a:xfrm>
            <a:off x="14182904" y="23415085"/>
            <a:ext cx="10050462" cy="754045"/>
          </a:xfrm>
          <a:prstGeom prst="rect">
            <a:avLst/>
          </a:prstGeom>
          <a:noFill/>
        </p:spPr>
        <p:txBody>
          <a:bodyPr wrap="square"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dirty="0"/>
              <a:t>Diagrams</a:t>
            </a:r>
          </a:p>
        </p:txBody>
      </p:sp>
      <p:pic>
        <p:nvPicPr>
          <p:cNvPr id="32" name="Google Shape;168;p31">
            <a:extLst>
              <a:ext uri="{FF2B5EF4-FFF2-40B4-BE49-F238E27FC236}">
                <a16:creationId xmlns:a16="http://schemas.microsoft.com/office/drawing/2014/main" id="{510FC460-5D40-575F-F49D-EB870B17F84B}"/>
              </a:ext>
            </a:extLst>
          </p:cNvPr>
          <p:cNvPicPr preferRelativeResize="0"/>
          <p:nvPr/>
        </p:nvPicPr>
        <p:blipFill>
          <a:blip r:embed="rId10">
            <a:alphaModFix/>
          </a:blip>
          <a:stretch>
            <a:fillRect/>
          </a:stretch>
        </p:blipFill>
        <p:spPr>
          <a:xfrm>
            <a:off x="8180822" y="28290351"/>
            <a:ext cx="1486135" cy="832250"/>
          </a:xfrm>
          <a:prstGeom prst="rect">
            <a:avLst/>
          </a:prstGeom>
          <a:noFill/>
          <a:ln>
            <a:noFill/>
          </a:ln>
        </p:spPr>
      </p:pic>
      <p:pic>
        <p:nvPicPr>
          <p:cNvPr id="33" name="Google Shape;169;p31">
            <a:extLst>
              <a:ext uri="{FF2B5EF4-FFF2-40B4-BE49-F238E27FC236}">
                <a16:creationId xmlns:a16="http://schemas.microsoft.com/office/drawing/2014/main" id="{F912FEED-9504-5283-D2F7-B519A3A3C37A}"/>
              </a:ext>
            </a:extLst>
          </p:cNvPr>
          <p:cNvPicPr preferRelativeResize="0"/>
          <p:nvPr/>
        </p:nvPicPr>
        <p:blipFill>
          <a:blip r:embed="rId11">
            <a:alphaModFix/>
          </a:blip>
          <a:stretch>
            <a:fillRect/>
          </a:stretch>
        </p:blipFill>
        <p:spPr>
          <a:xfrm>
            <a:off x="1277458" y="28209389"/>
            <a:ext cx="2349245" cy="994175"/>
          </a:xfrm>
          <a:prstGeom prst="rect">
            <a:avLst/>
          </a:prstGeom>
          <a:noFill/>
          <a:ln>
            <a:noFill/>
          </a:ln>
        </p:spPr>
      </p:pic>
      <p:pic>
        <p:nvPicPr>
          <p:cNvPr id="34" name="Google Shape;170;p31">
            <a:extLst>
              <a:ext uri="{FF2B5EF4-FFF2-40B4-BE49-F238E27FC236}">
                <a16:creationId xmlns:a16="http://schemas.microsoft.com/office/drawing/2014/main" id="{2B0C0005-1475-C373-8290-05AC2B72254D}"/>
              </a:ext>
            </a:extLst>
          </p:cNvPr>
          <p:cNvPicPr preferRelativeResize="0"/>
          <p:nvPr/>
        </p:nvPicPr>
        <p:blipFill>
          <a:blip r:embed="rId12">
            <a:alphaModFix/>
          </a:blip>
          <a:stretch>
            <a:fillRect/>
          </a:stretch>
        </p:blipFill>
        <p:spPr>
          <a:xfrm>
            <a:off x="4525408" y="28367078"/>
            <a:ext cx="2548950" cy="715375"/>
          </a:xfrm>
          <a:prstGeom prst="rect">
            <a:avLst/>
          </a:prstGeom>
          <a:noFill/>
          <a:ln>
            <a:noFill/>
          </a:ln>
        </p:spPr>
      </p:pic>
      <p:cxnSp>
        <p:nvCxnSpPr>
          <p:cNvPr id="35" name="Google Shape;172;p31">
            <a:extLst>
              <a:ext uri="{FF2B5EF4-FFF2-40B4-BE49-F238E27FC236}">
                <a16:creationId xmlns:a16="http://schemas.microsoft.com/office/drawing/2014/main" id="{53058673-07E7-06F6-5B98-ECB334072DBF}"/>
              </a:ext>
            </a:extLst>
          </p:cNvPr>
          <p:cNvCxnSpPr>
            <a:stCxn id="33" idx="0"/>
          </p:cNvCxnSpPr>
          <p:nvPr/>
        </p:nvCxnSpPr>
        <p:spPr>
          <a:xfrm rot="10800000" flipH="1">
            <a:off x="2452080" y="26448989"/>
            <a:ext cx="1791600" cy="1760400"/>
          </a:xfrm>
          <a:prstGeom prst="straightConnector1">
            <a:avLst/>
          </a:prstGeom>
          <a:noFill/>
          <a:ln w="9525" cap="flat" cmpd="sng">
            <a:solidFill>
              <a:schemeClr val="dk2"/>
            </a:solidFill>
            <a:prstDash val="solid"/>
            <a:round/>
            <a:headEnd type="none" w="med" len="med"/>
            <a:tailEnd type="triangle" w="med" len="med"/>
          </a:ln>
        </p:spPr>
      </p:cxnSp>
      <p:cxnSp>
        <p:nvCxnSpPr>
          <p:cNvPr id="36" name="Google Shape;173;p31">
            <a:extLst>
              <a:ext uri="{FF2B5EF4-FFF2-40B4-BE49-F238E27FC236}">
                <a16:creationId xmlns:a16="http://schemas.microsoft.com/office/drawing/2014/main" id="{311398E4-FAD5-FDBC-28C7-60F5DA248EE0}"/>
              </a:ext>
            </a:extLst>
          </p:cNvPr>
          <p:cNvCxnSpPr>
            <a:stCxn id="32" idx="0"/>
          </p:cNvCxnSpPr>
          <p:nvPr/>
        </p:nvCxnSpPr>
        <p:spPr>
          <a:xfrm rot="10800000">
            <a:off x="6977490" y="26448951"/>
            <a:ext cx="1946400" cy="1841400"/>
          </a:xfrm>
          <a:prstGeom prst="straightConnector1">
            <a:avLst/>
          </a:prstGeom>
          <a:noFill/>
          <a:ln w="9525" cap="flat" cmpd="sng">
            <a:solidFill>
              <a:schemeClr val="dk2"/>
            </a:solidFill>
            <a:prstDash val="solid"/>
            <a:round/>
            <a:headEnd type="none" w="med" len="med"/>
            <a:tailEnd type="triangle" w="med" len="med"/>
          </a:ln>
        </p:spPr>
      </p:cxnSp>
      <p:cxnSp>
        <p:nvCxnSpPr>
          <p:cNvPr id="37" name="Google Shape;174;p31">
            <a:extLst>
              <a:ext uri="{FF2B5EF4-FFF2-40B4-BE49-F238E27FC236}">
                <a16:creationId xmlns:a16="http://schemas.microsoft.com/office/drawing/2014/main" id="{515D0ADB-27BC-7305-93B6-FB5554880748}"/>
              </a:ext>
            </a:extLst>
          </p:cNvPr>
          <p:cNvCxnSpPr>
            <a:stCxn id="34" idx="1"/>
            <a:endCxn id="33" idx="3"/>
          </p:cNvCxnSpPr>
          <p:nvPr/>
        </p:nvCxnSpPr>
        <p:spPr>
          <a:xfrm rot="10800000">
            <a:off x="3626608" y="28706465"/>
            <a:ext cx="898800" cy="18300"/>
          </a:xfrm>
          <a:prstGeom prst="straightConnector1">
            <a:avLst/>
          </a:prstGeom>
          <a:noFill/>
          <a:ln w="9525" cap="flat" cmpd="sng">
            <a:solidFill>
              <a:schemeClr val="dk2"/>
            </a:solidFill>
            <a:prstDash val="solid"/>
            <a:round/>
            <a:headEnd type="none" w="med" len="med"/>
            <a:tailEnd type="triangle" w="med" len="med"/>
          </a:ln>
        </p:spPr>
      </p:cxnSp>
      <p:cxnSp>
        <p:nvCxnSpPr>
          <p:cNvPr id="38" name="Google Shape;175;p31">
            <a:extLst>
              <a:ext uri="{FF2B5EF4-FFF2-40B4-BE49-F238E27FC236}">
                <a16:creationId xmlns:a16="http://schemas.microsoft.com/office/drawing/2014/main" id="{D09AE3B7-0CE6-F4B5-15F4-5B51A5ECA4BC}"/>
              </a:ext>
            </a:extLst>
          </p:cNvPr>
          <p:cNvCxnSpPr>
            <a:stCxn id="34" idx="3"/>
            <a:endCxn id="32" idx="1"/>
          </p:cNvCxnSpPr>
          <p:nvPr/>
        </p:nvCxnSpPr>
        <p:spPr>
          <a:xfrm rot="10800000" flipH="1">
            <a:off x="7074358" y="28706465"/>
            <a:ext cx="1106400" cy="18300"/>
          </a:xfrm>
          <a:prstGeom prst="straightConnector1">
            <a:avLst/>
          </a:prstGeom>
          <a:noFill/>
          <a:ln w="9525" cap="flat" cmpd="sng">
            <a:solidFill>
              <a:schemeClr val="dk2"/>
            </a:solidFill>
            <a:prstDash val="solid"/>
            <a:round/>
            <a:headEnd type="none" w="med" len="med"/>
            <a:tailEnd type="triangle" w="med" len="med"/>
          </a:ln>
        </p:spPr>
      </p:cxnSp>
      <p:pic>
        <p:nvPicPr>
          <p:cNvPr id="39" name="Google Shape;171;p31">
            <a:extLst>
              <a:ext uri="{FF2B5EF4-FFF2-40B4-BE49-F238E27FC236}">
                <a16:creationId xmlns:a16="http://schemas.microsoft.com/office/drawing/2014/main" id="{483F571B-EE4A-CCF7-4938-93D9988B2C16}"/>
              </a:ext>
            </a:extLst>
          </p:cNvPr>
          <p:cNvPicPr preferRelativeResize="0"/>
          <p:nvPr/>
        </p:nvPicPr>
        <p:blipFill>
          <a:blip r:embed="rId13">
            <a:alphaModFix/>
          </a:blip>
          <a:stretch>
            <a:fillRect/>
          </a:stretch>
        </p:blipFill>
        <p:spPr>
          <a:xfrm>
            <a:off x="4118352" y="24645980"/>
            <a:ext cx="2733675" cy="1666875"/>
          </a:xfrm>
          <a:prstGeom prst="rect">
            <a:avLst/>
          </a:prstGeom>
          <a:noFill/>
          <a:ln>
            <a:noFill/>
          </a:ln>
        </p:spPr>
      </p:pic>
      <p:pic>
        <p:nvPicPr>
          <p:cNvPr id="41" name="Picture 40" descr="A diagram of a model&#10;&#10;Description automatically generated">
            <a:extLst>
              <a:ext uri="{FF2B5EF4-FFF2-40B4-BE49-F238E27FC236}">
                <a16:creationId xmlns:a16="http://schemas.microsoft.com/office/drawing/2014/main" id="{8B242CDB-204C-A98B-574D-A66415B432A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870289" y="24634914"/>
            <a:ext cx="6625231" cy="6435731"/>
          </a:xfrm>
          <a:prstGeom prst="rect">
            <a:avLst/>
          </a:prstGeom>
        </p:spPr>
      </p:pic>
      <p:pic>
        <p:nvPicPr>
          <p:cNvPr id="43" name="Picture 42" descr="A screenshot of a person sitting at a desk&#10;&#10;Description automatically generated">
            <a:extLst>
              <a:ext uri="{FF2B5EF4-FFF2-40B4-BE49-F238E27FC236}">
                <a16:creationId xmlns:a16="http://schemas.microsoft.com/office/drawing/2014/main" id="{1A6BD842-6001-DC3C-A9FC-137DD6A802D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685189" y="6502974"/>
            <a:ext cx="9267822" cy="5158343"/>
          </a:xfrm>
          <a:prstGeom prst="rect">
            <a:avLst/>
          </a:prstGeom>
        </p:spPr>
      </p:pic>
      <p:pic>
        <p:nvPicPr>
          <p:cNvPr id="45" name="Picture 44" descr="A person sitting in a chair&#10;&#10;Description automatically generated">
            <a:extLst>
              <a:ext uri="{FF2B5EF4-FFF2-40B4-BE49-F238E27FC236}">
                <a16:creationId xmlns:a16="http://schemas.microsoft.com/office/drawing/2014/main" id="{63CD8BD7-3128-A28D-337E-F67CC3482D80}"/>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26563" y="11663176"/>
            <a:ext cx="4726448" cy="8661400"/>
          </a:xfrm>
          <a:prstGeom prst="rect">
            <a:avLst/>
          </a:prstGeom>
        </p:spPr>
      </p:pic>
      <p:pic>
        <p:nvPicPr>
          <p:cNvPr id="47" name="Picture 46" descr="A person sitting in a chair&#10;&#10;Description automatically generated">
            <a:extLst>
              <a:ext uri="{FF2B5EF4-FFF2-40B4-BE49-F238E27FC236}">
                <a16:creationId xmlns:a16="http://schemas.microsoft.com/office/drawing/2014/main" id="{E90F0FB3-8FB2-867D-B17A-497D7E7DABE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680158" y="11641277"/>
            <a:ext cx="4567146" cy="8698349"/>
          </a:xfrm>
          <a:prstGeom prst="rect">
            <a:avLst/>
          </a:prstGeom>
        </p:spPr>
      </p:pic>
      <p:sp>
        <p:nvSpPr>
          <p:cNvPr id="48" name="Text Placeholder 4">
            <a:extLst>
              <a:ext uri="{FF2B5EF4-FFF2-40B4-BE49-F238E27FC236}">
                <a16:creationId xmlns:a16="http://schemas.microsoft.com/office/drawing/2014/main" id="{58CEEBB7-12E2-F51D-0A4F-C06D0D014EC8}"/>
              </a:ext>
            </a:extLst>
          </p:cNvPr>
          <p:cNvSpPr txBox="1">
            <a:spLocks/>
          </p:cNvSpPr>
          <p:nvPr/>
        </p:nvSpPr>
        <p:spPr>
          <a:xfrm>
            <a:off x="11460161" y="15544541"/>
            <a:ext cx="10048874" cy="7835456"/>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500" kern="1200">
                <a:solidFill>
                  <a:schemeClr val="accent5">
                    <a:lumMod val="50000"/>
                  </a:schemeClr>
                </a:solidFill>
                <a:latin typeface="Times New Roman" pitchFamily="18" charset="0"/>
                <a:ea typeface="+mn-ea"/>
                <a:cs typeface="Times New Roman"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rtl="0" fontAlgn="base">
              <a:spcBef>
                <a:spcPts val="0"/>
              </a:spcBef>
              <a:spcAft>
                <a:spcPts val="0"/>
              </a:spcAft>
              <a:buFont typeface="Arial" panose="020B0604020202020204" pitchFamily="34" charset="0"/>
              <a:buChar char="•"/>
            </a:pPr>
            <a:r>
              <a:rPr lang="en-US" sz="2800" b="0" i="0" u="none" strike="noStrike" dirty="0">
                <a:solidFill>
                  <a:srgbClr val="000000"/>
                </a:solidFill>
                <a:effectLst/>
                <a:latin typeface="Calibri" panose="020F0502020204030204" pitchFamily="34" charset="0"/>
              </a:rPr>
              <a:t>Setup and Configuration:</a:t>
            </a:r>
            <a:endParaRPr lang="en-US"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The system is meticulously configured with the appropriate hardware and software to capture and analyze real-time posture data effectively. Key to this setup is the strategic positioning of cameras to ensure comprehensive posture capture.</a:t>
            </a:r>
            <a:endParaRPr lang="en-US"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800" b="0" i="0" u="none" strike="noStrike" dirty="0">
                <a:solidFill>
                  <a:srgbClr val="000000"/>
                </a:solidFill>
                <a:effectLst/>
                <a:latin typeface="Calibri" panose="020F0502020204030204" pitchFamily="34" charset="0"/>
              </a:rPr>
              <a:t>Posture Detection Algorithm:</a:t>
            </a:r>
            <a:endParaRPr lang="en-US"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Real-time video feeds are processed using advanced machine learning models, which perform </a:t>
            </a:r>
            <a:r>
              <a:rPr lang="en-US" sz="2400" b="0" i="0" u="none" strike="noStrike" dirty="0" err="1">
                <a:solidFill>
                  <a:srgbClr val="000000"/>
                </a:solidFill>
                <a:effectLst/>
                <a:latin typeface="Calibri" panose="020F0502020204030204" pitchFamily="34" charset="0"/>
              </a:rPr>
              <a:t>keypoint</a:t>
            </a:r>
            <a:r>
              <a:rPr lang="en-US" sz="2400" b="0" i="0" u="none" strike="noStrike" dirty="0">
                <a:solidFill>
                  <a:srgbClr val="000000"/>
                </a:solidFill>
                <a:effectLst/>
                <a:latin typeface="Calibri" panose="020F0502020204030204" pitchFamily="34" charset="0"/>
              </a:rPr>
              <a:t> detection and posture assessment. Preprocessing techniques, including noise reduction, are integrated to optimize the video input for the detection model, ensuring accurate posture analysis against established metrics.</a:t>
            </a:r>
            <a:endParaRPr lang="en-US" sz="2400" b="0" i="0" u="none" strike="noStrike" dirty="0">
              <a:solidFill>
                <a:srgbClr val="000000"/>
              </a:solidFill>
              <a:effectLst/>
              <a:latin typeface="Arial" panose="020B0604020202020204" pitchFamily="34" charset="0"/>
            </a:endParaRPr>
          </a:p>
          <a:p>
            <a:pPr rtl="0" fontAlgn="base">
              <a:spcBef>
                <a:spcPts val="1000"/>
              </a:spcBef>
              <a:spcAft>
                <a:spcPts val="0"/>
              </a:spcAft>
              <a:buFont typeface="Arial" panose="020B0604020202020204" pitchFamily="34" charset="0"/>
              <a:buChar char="•"/>
            </a:pPr>
            <a:r>
              <a:rPr lang="en-US" sz="2800" b="0" i="0" u="none" strike="noStrike" dirty="0">
                <a:solidFill>
                  <a:srgbClr val="000000"/>
                </a:solidFill>
                <a:effectLst/>
                <a:latin typeface="Calibri" panose="020F0502020204030204" pitchFamily="34" charset="0"/>
              </a:rPr>
              <a:t>Feedback Mechanism: </a:t>
            </a:r>
            <a:endParaRPr lang="en-US" sz="2800" b="0" i="0" u="none" strike="noStrike" dirty="0">
              <a:solidFill>
                <a:srgbClr val="000000"/>
              </a:solidFill>
              <a:effectLst/>
              <a:latin typeface="Arial" panose="020B0604020202020204" pitchFamily="34" charset="0"/>
            </a:endParaRPr>
          </a:p>
          <a:p>
            <a:pPr marL="742950" lvl="1" indent="-285750" rtl="0" fontAlgn="base">
              <a:spcBef>
                <a:spcPts val="500"/>
              </a:spcBef>
              <a:spcAft>
                <a:spcPts val="0"/>
              </a:spcAft>
              <a:buFont typeface="Arial" panose="020B0604020202020204" pitchFamily="34" charset="0"/>
              <a:buChar char="•"/>
            </a:pPr>
            <a:r>
              <a:rPr lang="en-US" sz="2400" b="0" i="0" u="none" strike="noStrike" dirty="0">
                <a:solidFill>
                  <a:srgbClr val="000000"/>
                </a:solidFill>
                <a:effectLst/>
                <a:latin typeface="Calibri" panose="020F0502020204030204" pitchFamily="34" charset="0"/>
              </a:rPr>
              <a:t>Based on the analysis, an immediate feedback mechanism provides visual cues directly to the user. This responsive system suggests posture adjustments, prompts breaks, or offers specific exercises designed to mitigate any detected posture issues, fostering an interactive and beneficial user experience.</a:t>
            </a:r>
            <a:endParaRPr lang="en-US" sz="2400" b="0" i="0" u="none" strike="noStrike" dirty="0">
              <a:solidFill>
                <a:srgbClr val="000000"/>
              </a:solidFill>
              <a:effectLst/>
              <a:latin typeface="Arial" panose="020B0604020202020204" pitchFamily="34" charset="0"/>
            </a:endParaRPr>
          </a:p>
          <a:p>
            <a:endParaRPr lang="en-US" dirty="0"/>
          </a:p>
        </p:txBody>
      </p:sp>
      <p:sp>
        <p:nvSpPr>
          <p:cNvPr id="49" name="Text Placeholder 5">
            <a:extLst>
              <a:ext uri="{FF2B5EF4-FFF2-40B4-BE49-F238E27FC236}">
                <a16:creationId xmlns:a16="http://schemas.microsoft.com/office/drawing/2014/main" id="{A2919D47-9064-E35D-4ECB-D8043B4A59A3}"/>
              </a:ext>
            </a:extLst>
          </p:cNvPr>
          <p:cNvSpPr txBox="1">
            <a:spLocks/>
          </p:cNvSpPr>
          <p:nvPr/>
        </p:nvSpPr>
        <p:spPr>
          <a:xfrm>
            <a:off x="11460162" y="14714809"/>
            <a:ext cx="10048875" cy="754045"/>
          </a:xfrm>
          <a:prstGeom prst="rect">
            <a:avLst/>
          </a:prstGeom>
          <a:noFill/>
        </p:spPr>
        <p:txBody>
          <a:bodyPr lIns="91436" tIns="91436" rIns="91436" bIns="91436" anchor="ctr" anchorCtr="0">
            <a:spAutoFit/>
          </a:bodyPr>
          <a:lstStyle>
            <a:lvl1pPr marL="0" indent="0" algn="l" defTabSz="4388900" rtl="0" eaLnBrk="1" latinLnBrk="0" hangingPunct="1">
              <a:spcBef>
                <a:spcPct val="20000"/>
              </a:spcBef>
              <a:buClr>
                <a:schemeClr val="accent1"/>
              </a:buClr>
              <a:buSzPct val="100000"/>
              <a:buFont typeface="Wingdings" pitchFamily="2" charset="2"/>
              <a:buNone/>
              <a:defRPr sz="3700" b="1" u="sng" kern="1200" baseline="0">
                <a:solidFill>
                  <a:schemeClr val="accent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lgn="ctr"/>
            <a:r>
              <a:rPr lang="en-US" dirty="0"/>
              <a:t>Methodology: Real-time Detection</a:t>
            </a:r>
          </a:p>
        </p:txBody>
      </p:sp>
      <p:pic>
        <p:nvPicPr>
          <p:cNvPr id="59" name="Picture 58" descr="A diagram of a software flow&#10;&#10;Description automatically generated">
            <a:extLst>
              <a:ext uri="{FF2B5EF4-FFF2-40B4-BE49-F238E27FC236}">
                <a16:creationId xmlns:a16="http://schemas.microsoft.com/office/drawing/2014/main" id="{0B4873DD-78D3-3DEB-A9B2-EAC4816B4A61}"/>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054980" y="24950828"/>
            <a:ext cx="4838700" cy="6375400"/>
          </a:xfrm>
          <a:prstGeom prst="rect">
            <a:avLst/>
          </a:prstGeom>
        </p:spPr>
      </p:pic>
      <p:pic>
        <p:nvPicPr>
          <p:cNvPr id="1030" name="Picture 6">
            <a:extLst>
              <a:ext uri="{FF2B5EF4-FFF2-40B4-BE49-F238E27FC236}">
                <a16:creationId xmlns:a16="http://schemas.microsoft.com/office/drawing/2014/main" id="{9D1F7CE4-8B3D-FA3A-4197-4BD12940EA0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122129" y="25522717"/>
            <a:ext cx="19562089" cy="556296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A person sitting at a desk with lights around him&#10;&#10;Description automatically generated">
            <a:extLst>
              <a:ext uri="{FF2B5EF4-FFF2-40B4-BE49-F238E27FC236}">
                <a16:creationId xmlns:a16="http://schemas.microsoft.com/office/drawing/2014/main" id="{5B4BDF8D-590D-E78A-F80F-7D4D8712874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680156" y="20339625"/>
            <a:ext cx="9267822" cy="5138303"/>
          </a:xfrm>
          <a:prstGeom prst="rect">
            <a:avLst/>
          </a:prstGeom>
        </p:spPr>
      </p:pic>
    </p:spTree>
    <p:extLst>
      <p:ext uri="{BB962C8B-B14F-4D97-AF65-F5344CB8AC3E}">
        <p14:creationId xmlns:p14="http://schemas.microsoft.com/office/powerpoint/2010/main" val="3727187881"/>
      </p:ext>
    </p:extLst>
  </p:cSld>
  <p:clrMapOvr>
    <a:masterClrMapping/>
  </p:clrMapOvr>
</p:sld>
</file>

<file path=ppt/theme/theme1.xml><?xml version="1.0" encoding="utf-8"?>
<a:theme xmlns:a="http://schemas.openxmlformats.org/drawingml/2006/main" name="36x48-Templat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36x48-Template-V2b</Template>
  <TotalTime>888</TotalTime>
  <Words>790</Words>
  <Application>Microsoft Macintosh PowerPoint</Application>
  <PresentationFormat>Custom</PresentationFormat>
  <Paragraphs>43</Paragraphs>
  <Slides>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Söhne</vt:lpstr>
      <vt:lpstr>Times New Roman</vt:lpstr>
      <vt:lpstr>Trebuchet MS</vt:lpstr>
      <vt:lpstr>Wingdings</vt:lpstr>
      <vt:lpstr>36x48-Template</vt:lpstr>
      <vt:lpstr>Without guides</vt:lpstr>
      <vt:lpstr>PowerPoint Presentation</vt:lpstr>
    </vt:vector>
  </TitlesOfParts>
  <Manager>A. Kotoulas</Manager>
  <Company>Canterbury Media Services, Inc.</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36x48 PowerPoint Presentation</dc:title>
  <dc:subject>Research poster presentation template</dc:subject>
  <dc:creator>PosterPresentations.com</dc:creator>
  <cp:keywords>36x48 Powerpoint poster template, scientific poster template, research poster template</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dc:description>
  <cp:lastModifiedBy>Nweke, Michael (UMKC-Student)</cp:lastModifiedBy>
  <cp:revision>65</cp:revision>
  <dcterms:created xsi:type="dcterms:W3CDTF">2012-02-03T19:11:35Z</dcterms:created>
  <dcterms:modified xsi:type="dcterms:W3CDTF">2024-04-08T16:06:08Z</dcterms:modified>
  <cp:category>Research poster templates</cp:category>
</cp:coreProperties>
</file>